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321" r:id="rId4"/>
    <p:sldId id="322" r:id="rId5"/>
    <p:sldId id="323" r:id="rId6"/>
    <p:sldId id="324" r:id="rId7"/>
    <p:sldId id="325" r:id="rId8"/>
    <p:sldId id="326" r:id="rId9"/>
    <p:sldId id="327" r:id="rId10"/>
    <p:sldId id="328" r:id="rId11"/>
    <p:sldId id="329" r:id="rId12"/>
    <p:sldId id="335" r:id="rId13"/>
    <p:sldId id="330" r:id="rId14"/>
    <p:sldId id="332" r:id="rId15"/>
    <p:sldId id="307" r:id="rId16"/>
    <p:sldId id="261" r:id="rId17"/>
    <p:sldId id="262" r:id="rId18"/>
    <p:sldId id="333" r:id="rId19"/>
    <p:sldId id="295" r:id="rId20"/>
    <p:sldId id="296" r:id="rId21"/>
    <p:sldId id="297" r:id="rId22"/>
    <p:sldId id="266" r:id="rId23"/>
    <p:sldId id="304" r:id="rId24"/>
    <p:sldId id="303" r:id="rId25"/>
    <p:sldId id="308" r:id="rId26"/>
    <p:sldId id="298" r:id="rId27"/>
    <p:sldId id="305" r:id="rId28"/>
    <p:sldId id="299" r:id="rId29"/>
    <p:sldId id="306" r:id="rId30"/>
    <p:sldId id="311" r:id="rId31"/>
    <p:sldId id="313" r:id="rId32"/>
    <p:sldId id="314" r:id="rId33"/>
    <p:sldId id="315" r:id="rId34"/>
    <p:sldId id="316" r:id="rId35"/>
    <p:sldId id="317" r:id="rId36"/>
    <p:sldId id="318" r:id="rId37"/>
    <p:sldId id="312" r:id="rId38"/>
    <p:sldId id="301" r:id="rId39"/>
    <p:sldId id="300" r:id="rId40"/>
    <p:sldId id="309" r:id="rId41"/>
    <p:sldId id="302" r:id="rId42"/>
    <p:sldId id="310" r:id="rId43"/>
    <p:sldId id="33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6EC2E-6906-4228-A543-DD91CDD425B2}" type="datetimeFigureOut">
              <a:rPr lang="en-GB" smtClean="0"/>
              <a:t>26/04/2024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CB792-65E0-4639-B3D7-CDD923FD2DD2}" type="slidenum">
              <a:rPr lang="en-GB" smtClean="0"/>
              <a:t>‹#›</a:t>
            </a:fld>
            <a:endParaRPr lang="en-GB"/>
          </a:p>
        </p:txBody>
      </p:sp>
    </p:spTree>
    <p:extLst>
      <p:ext uri="{BB962C8B-B14F-4D97-AF65-F5344CB8AC3E}">
        <p14:creationId xmlns:p14="http://schemas.microsoft.com/office/powerpoint/2010/main" val="3053053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DFCB792-65E0-4639-B3D7-CDD923FD2DD2}" type="slidenum">
              <a:rPr lang="en-GB" smtClean="0"/>
              <a:t>5</a:t>
            </a:fld>
            <a:endParaRPr lang="en-GB"/>
          </a:p>
        </p:txBody>
      </p:sp>
    </p:spTree>
    <p:extLst>
      <p:ext uri="{BB962C8B-B14F-4D97-AF65-F5344CB8AC3E}">
        <p14:creationId xmlns:p14="http://schemas.microsoft.com/office/powerpoint/2010/main" val="761801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E22E-1F8C-D08A-ECBF-89A798178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AE4CFA-603E-A6B8-68BB-0394B0065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7B10C4-4C6C-8DCA-C849-35224D86EF0A}"/>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7638FBA9-7293-63B9-D0C1-00B6F587BA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66478C-0B5F-B80E-009B-4B66B3824FB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09120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083C-37A1-3020-A8B7-78E2DDA46C9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8E1C55-3572-8C00-784F-4A5D8F6C1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105B1F-9A9E-71D3-2EFA-A256852791FC}"/>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6C3913A0-ABFE-3EF2-ADC8-F0B46A5063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C1EE5-3457-F461-E6B6-6EC463AF7EC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70956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F66336-366C-4361-970E-CC1C9F0A11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2CA8D3-760F-7675-722C-5BDE38058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15C29C-2BEF-67C6-43EE-B72EB0168807}"/>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13EA9F6F-CB37-F1AB-0ACB-C52C3663FA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22D45A-9893-F75B-8627-A120E014EFE6}"/>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94187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3A6C-2092-F097-778B-D987D81B20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401E4A-91E2-EF45-EEDB-A08FCBB9B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382CD-FA5D-4AFA-6E9F-A394C545CB2D}"/>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E9287810-A624-6697-8F7B-8298F289E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06B28-7FBF-CA6D-7B59-9ECC45E7208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56961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B617-262E-676D-EC86-3A12467BE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C62613-93E1-5236-261E-4A421066E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5BBFD-907A-45E6-A558-908D0BA22066}"/>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42E513A7-D25D-72AC-7BA3-8463F86C1D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FCD71D-62F8-F859-0460-A7D8C24299F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595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D1D9-7BC0-3B27-CB29-723ADF1159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B37781-3E33-984A-AAA9-6B774BB08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C1C8E3-CBAC-B0B0-C241-D4F8C292DF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BE328B-28EE-E1C6-0079-5FD4C1CFFF8C}"/>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6" name="Footer Placeholder 5">
            <a:extLst>
              <a:ext uri="{FF2B5EF4-FFF2-40B4-BE49-F238E27FC236}">
                <a16:creationId xmlns:a16="http://schemas.microsoft.com/office/drawing/2014/main" id="{29796194-A66E-AFBC-5B79-54F964649D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BC67B2-756C-AB1A-20D9-760B9818638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17088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567-9B67-BADA-9382-6137AE28AC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28140F-679A-7182-156C-B10135679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6A1C1-B41E-74FC-0094-20132F9CC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9BA698-7053-D3E7-71D2-2A204A53F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8AC6C-C0FC-074F-34F5-3812C6488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9C1DFA-61B0-A094-775F-EF545DFD23B0}"/>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8" name="Footer Placeholder 7">
            <a:extLst>
              <a:ext uri="{FF2B5EF4-FFF2-40B4-BE49-F238E27FC236}">
                <a16:creationId xmlns:a16="http://schemas.microsoft.com/office/drawing/2014/main" id="{3DB272F5-DDE3-6FDB-2D57-8E4CEDBCA0E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6C64AD-61E8-487D-C7EA-078521A78C03}"/>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68492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ACAB-11BF-A698-566D-AD945C2D89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E9F839-170A-D7A1-6217-EAF1238E87A2}"/>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4" name="Footer Placeholder 3">
            <a:extLst>
              <a:ext uri="{FF2B5EF4-FFF2-40B4-BE49-F238E27FC236}">
                <a16:creationId xmlns:a16="http://schemas.microsoft.com/office/drawing/2014/main" id="{F11CD956-16AD-08E2-EF28-CA8B0624B6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EA640A-FAA1-4AC1-D00F-F0F367B65D2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24669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D011A-3AE5-DDC4-07DE-A7C5F9196099}"/>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3" name="Footer Placeholder 2">
            <a:extLst>
              <a:ext uri="{FF2B5EF4-FFF2-40B4-BE49-F238E27FC236}">
                <a16:creationId xmlns:a16="http://schemas.microsoft.com/office/drawing/2014/main" id="{727D2C4F-6BA8-E4E2-9335-C1BC1690B0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4B98F8-7967-E8A9-FC3A-EFECF47E6259}"/>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121744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290F-3A56-CCF9-1009-A7AB49F03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402BA5-CC69-F3D2-1596-0D01D0FC3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BAD44D-BD06-E829-DAE1-0F7C724CC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90531-DC6D-5ABF-8CC6-40C58063E8C3}"/>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6" name="Footer Placeholder 5">
            <a:extLst>
              <a:ext uri="{FF2B5EF4-FFF2-40B4-BE49-F238E27FC236}">
                <a16:creationId xmlns:a16="http://schemas.microsoft.com/office/drawing/2014/main" id="{656DD351-AEF1-2274-2206-70DC567795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7BF891-03AB-F7A9-BD16-E064392B22D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23649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5A26-AB61-B5B3-9318-63A071132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761A2-C791-3A33-2843-31EB84297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F663B9-2C35-488A-80E0-180B8294E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1EA02-D3F3-3322-D56D-25F48BE6104D}"/>
              </a:ext>
            </a:extLst>
          </p:cNvPr>
          <p:cNvSpPr>
            <a:spLocks noGrp="1"/>
          </p:cNvSpPr>
          <p:nvPr>
            <p:ph type="dt" sz="half" idx="10"/>
          </p:nvPr>
        </p:nvSpPr>
        <p:spPr/>
        <p:txBody>
          <a:bodyPr/>
          <a:lstStyle/>
          <a:p>
            <a:fld id="{838E0C78-6767-4EA8-B1FE-9580A14D7820}" type="datetimeFigureOut">
              <a:rPr lang="en-GB" smtClean="0"/>
              <a:t>26/04/2024</a:t>
            </a:fld>
            <a:endParaRPr lang="en-GB"/>
          </a:p>
        </p:txBody>
      </p:sp>
      <p:sp>
        <p:nvSpPr>
          <p:cNvPr id="6" name="Footer Placeholder 5">
            <a:extLst>
              <a:ext uri="{FF2B5EF4-FFF2-40B4-BE49-F238E27FC236}">
                <a16:creationId xmlns:a16="http://schemas.microsoft.com/office/drawing/2014/main" id="{B5F187B2-2A79-4713-9A89-25C10CB47D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FCB3F1-4EC0-7E86-0B32-F8F45D88958C}"/>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3138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FCEAA-0189-EBD2-3F81-553841BDA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4E670-BED3-CCAB-D00F-6F6287902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D74D2-B65D-EA7B-C495-CCF417F3B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8E0C78-6767-4EA8-B1FE-9580A14D7820}" type="datetimeFigureOut">
              <a:rPr lang="en-GB" smtClean="0"/>
              <a:t>26/04/2024</a:t>
            </a:fld>
            <a:endParaRPr lang="en-GB"/>
          </a:p>
        </p:txBody>
      </p:sp>
      <p:sp>
        <p:nvSpPr>
          <p:cNvPr id="5" name="Footer Placeholder 4">
            <a:extLst>
              <a:ext uri="{FF2B5EF4-FFF2-40B4-BE49-F238E27FC236}">
                <a16:creationId xmlns:a16="http://schemas.microsoft.com/office/drawing/2014/main" id="{46FD7E3E-9D8B-9C1A-B353-8EA730EFC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A49FA7-C585-71CE-8C30-EA01F1D42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6E47F-8EBE-4D3C-805E-BD604E5B9BE5}" type="slidenum">
              <a:rPr lang="en-GB" smtClean="0"/>
              <a:t>‹#›</a:t>
            </a:fld>
            <a:endParaRPr lang="en-GB"/>
          </a:p>
        </p:txBody>
      </p:sp>
    </p:spTree>
    <p:extLst>
      <p:ext uri="{BB962C8B-B14F-4D97-AF65-F5344CB8AC3E}">
        <p14:creationId xmlns:p14="http://schemas.microsoft.com/office/powerpoint/2010/main" val="1589063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D0A25C35-515A-EBDB-A715-812BC5FCA1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43D0B-2E51-07A6-0764-CACF02B3E64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Introduction to Entrepreneurship </a:t>
            </a:r>
            <a:endParaRPr lang="en-GB" sz="5200">
              <a:solidFill>
                <a:srgbClr val="FFFFFF"/>
              </a:solidFill>
            </a:endParaRPr>
          </a:p>
        </p:txBody>
      </p:sp>
      <p:sp>
        <p:nvSpPr>
          <p:cNvPr id="3" name="Subtitle 2">
            <a:extLst>
              <a:ext uri="{FF2B5EF4-FFF2-40B4-BE49-F238E27FC236}">
                <a16:creationId xmlns:a16="http://schemas.microsoft.com/office/drawing/2014/main" id="{AB13ABCC-5290-9055-4BDB-A956CF31999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Dr. Zunaira Saqib </a:t>
            </a:r>
            <a:endParaRPr lang="en-GB">
              <a:solidFill>
                <a:srgbClr val="FFFFFF"/>
              </a:solidFill>
            </a:endParaRPr>
          </a:p>
        </p:txBody>
      </p:sp>
    </p:spTree>
    <p:extLst>
      <p:ext uri="{BB962C8B-B14F-4D97-AF65-F5344CB8AC3E}">
        <p14:creationId xmlns:p14="http://schemas.microsoft.com/office/powerpoint/2010/main" val="22422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akistan Supermarket UAE">
            <a:extLst>
              <a:ext uri="{FF2B5EF4-FFF2-40B4-BE49-F238E27FC236}">
                <a16:creationId xmlns:a16="http://schemas.microsoft.com/office/drawing/2014/main" id="{3108C6DE-4BD1-C437-90D5-861EC71367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976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996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55902-5D44-7919-1E24-9B48DE058389}"/>
              </a:ext>
            </a:extLst>
          </p:cNvPr>
          <p:cNvSpPr>
            <a:spLocks noGrp="1"/>
          </p:cNvSpPr>
          <p:nvPr>
            <p:ph type="title"/>
          </p:nvPr>
        </p:nvSpPr>
        <p:spPr>
          <a:xfrm>
            <a:off x="761803" y="350196"/>
            <a:ext cx="4646904" cy="1624520"/>
          </a:xfrm>
        </p:spPr>
        <p:txBody>
          <a:bodyPr anchor="ctr">
            <a:normAutofit/>
          </a:bodyPr>
          <a:lstStyle/>
          <a:p>
            <a:r>
              <a:rPr lang="en-US" sz="4000" dirty="0"/>
              <a:t>Product  </a:t>
            </a:r>
            <a:endParaRPr lang="en-GB" sz="4000" dirty="0"/>
          </a:p>
        </p:txBody>
      </p:sp>
      <p:sp>
        <p:nvSpPr>
          <p:cNvPr id="3" name="Content Placeholder 2">
            <a:extLst>
              <a:ext uri="{FF2B5EF4-FFF2-40B4-BE49-F238E27FC236}">
                <a16:creationId xmlns:a16="http://schemas.microsoft.com/office/drawing/2014/main" id="{811B1B8E-C6CE-DD6D-7178-0E1CE7CF7464}"/>
              </a:ext>
            </a:extLst>
          </p:cNvPr>
          <p:cNvSpPr>
            <a:spLocks noGrp="1"/>
          </p:cNvSpPr>
          <p:nvPr>
            <p:ph idx="1"/>
          </p:nvPr>
        </p:nvSpPr>
        <p:spPr>
          <a:xfrm>
            <a:off x="761802" y="2743200"/>
            <a:ext cx="4646905" cy="3613149"/>
          </a:xfrm>
        </p:spPr>
        <p:txBody>
          <a:bodyPr anchor="ctr">
            <a:normAutofit/>
          </a:bodyPr>
          <a:lstStyle/>
          <a:p>
            <a:r>
              <a:rPr lang="en-GB" sz="3600" dirty="0"/>
              <a:t>Website</a:t>
            </a:r>
          </a:p>
          <a:p>
            <a:r>
              <a:rPr lang="en-GB" sz="3600" dirty="0"/>
              <a:t>Emails</a:t>
            </a:r>
          </a:p>
          <a:p>
            <a:r>
              <a:rPr lang="en-GB" sz="3600" dirty="0"/>
              <a:t>Social Media</a:t>
            </a:r>
          </a:p>
          <a:p>
            <a:r>
              <a:rPr lang="en-GB" sz="3600" dirty="0"/>
              <a:t>Content / Blogs </a:t>
            </a:r>
          </a:p>
        </p:txBody>
      </p:sp>
      <p:pic>
        <p:nvPicPr>
          <p:cNvPr id="5" name="Picture 4" descr="Colourful envelopes">
            <a:extLst>
              <a:ext uri="{FF2B5EF4-FFF2-40B4-BE49-F238E27FC236}">
                <a16:creationId xmlns:a16="http://schemas.microsoft.com/office/drawing/2014/main" id="{0D0B34C5-44DD-A231-1876-A935E66150AF}"/>
              </a:ext>
            </a:extLst>
          </p:cNvPr>
          <p:cNvPicPr>
            <a:picLocks noChangeAspect="1"/>
          </p:cNvPicPr>
          <p:nvPr/>
        </p:nvPicPr>
        <p:blipFill rotWithShape="1">
          <a:blip r:embed="rId2"/>
          <a:srcRect l="21134" r="19465" b="-2"/>
          <a:stretch/>
        </p:blipFill>
        <p:spPr>
          <a:xfrm>
            <a:off x="6096000" y="1"/>
            <a:ext cx="6102825" cy="6858000"/>
          </a:xfrm>
          <a:prstGeom prst="rect">
            <a:avLst/>
          </a:prstGeom>
        </p:spPr>
      </p:pic>
    </p:spTree>
    <p:extLst>
      <p:ext uri="{BB962C8B-B14F-4D97-AF65-F5344CB8AC3E}">
        <p14:creationId xmlns:p14="http://schemas.microsoft.com/office/powerpoint/2010/main" val="1266037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580E-85A5-E209-EF61-94734E20470C}"/>
              </a:ext>
            </a:extLst>
          </p:cNvPr>
          <p:cNvSpPr>
            <a:spLocks noGrp="1"/>
          </p:cNvSpPr>
          <p:nvPr>
            <p:ph type="title"/>
          </p:nvPr>
        </p:nvSpPr>
        <p:spPr>
          <a:xfrm>
            <a:off x="761803" y="350196"/>
            <a:ext cx="4646904" cy="1624520"/>
          </a:xfrm>
        </p:spPr>
        <p:txBody>
          <a:bodyPr anchor="ctr">
            <a:normAutofit/>
          </a:bodyPr>
          <a:lstStyle/>
          <a:p>
            <a:r>
              <a:rPr lang="en-US" sz="4000"/>
              <a:t>Website </a:t>
            </a:r>
            <a:endParaRPr lang="en-GB" sz="4000"/>
          </a:p>
        </p:txBody>
      </p:sp>
      <p:sp>
        <p:nvSpPr>
          <p:cNvPr id="3" name="Content Placeholder 2">
            <a:extLst>
              <a:ext uri="{FF2B5EF4-FFF2-40B4-BE49-F238E27FC236}">
                <a16:creationId xmlns:a16="http://schemas.microsoft.com/office/drawing/2014/main" id="{02645F6A-942E-9779-F9BC-9F0024831D0F}"/>
              </a:ext>
            </a:extLst>
          </p:cNvPr>
          <p:cNvSpPr>
            <a:spLocks noGrp="1"/>
          </p:cNvSpPr>
          <p:nvPr>
            <p:ph idx="1"/>
          </p:nvPr>
        </p:nvSpPr>
        <p:spPr>
          <a:xfrm>
            <a:off x="515223" y="2636195"/>
            <a:ext cx="4646905" cy="4219324"/>
          </a:xfrm>
        </p:spPr>
        <p:txBody>
          <a:bodyPr anchor="ctr">
            <a:normAutofit fontScale="92500" lnSpcReduction="10000"/>
          </a:bodyPr>
          <a:lstStyle/>
          <a:p>
            <a:r>
              <a:rPr lang="en-US" sz="3200" b="1" dirty="0"/>
              <a:t>Static Website </a:t>
            </a:r>
          </a:p>
          <a:p>
            <a:r>
              <a:rPr lang="en-US" sz="3200" b="1" dirty="0"/>
              <a:t>Landing Page </a:t>
            </a:r>
          </a:p>
          <a:p>
            <a:r>
              <a:rPr lang="en-US" sz="3200" dirty="0"/>
              <a:t>E-Commerce Website </a:t>
            </a:r>
          </a:p>
          <a:p>
            <a:r>
              <a:rPr lang="en-US" sz="3200" dirty="0"/>
              <a:t>Platforms </a:t>
            </a:r>
          </a:p>
          <a:p>
            <a:pPr lvl="1"/>
            <a:r>
              <a:rPr lang="en-US" sz="3200" dirty="0" err="1"/>
              <a:t>Wix</a:t>
            </a:r>
            <a:endParaRPr lang="en-US" sz="3200" dirty="0"/>
          </a:p>
          <a:p>
            <a:pPr lvl="1"/>
            <a:r>
              <a:rPr lang="en-US" sz="3200" dirty="0" err="1"/>
              <a:t>Wordpress</a:t>
            </a:r>
            <a:r>
              <a:rPr lang="en-US" sz="3200" dirty="0"/>
              <a:t> </a:t>
            </a:r>
          </a:p>
          <a:p>
            <a:pPr lvl="1"/>
            <a:r>
              <a:rPr lang="en-US" sz="3200" dirty="0"/>
              <a:t>Shopify </a:t>
            </a:r>
          </a:p>
          <a:p>
            <a:pPr lvl="1"/>
            <a:r>
              <a:rPr lang="en-US" sz="3200" dirty="0"/>
              <a:t>Weebly </a:t>
            </a:r>
          </a:p>
          <a:p>
            <a:pPr lvl="1"/>
            <a:r>
              <a:rPr lang="en-US" sz="3200" dirty="0" err="1"/>
              <a:t>Hubspot</a:t>
            </a:r>
            <a:r>
              <a:rPr lang="en-US" sz="3200" dirty="0"/>
              <a:t>  </a:t>
            </a:r>
          </a:p>
          <a:p>
            <a:endParaRPr lang="en-GB" sz="3200" dirty="0"/>
          </a:p>
        </p:txBody>
      </p:sp>
      <p:pic>
        <p:nvPicPr>
          <p:cNvPr id="5" name="Picture 4" descr="Person writing on a notepad">
            <a:extLst>
              <a:ext uri="{FF2B5EF4-FFF2-40B4-BE49-F238E27FC236}">
                <a16:creationId xmlns:a16="http://schemas.microsoft.com/office/drawing/2014/main" id="{9D42FAFF-DB4C-ECEF-AEF9-C935E143D8C3}"/>
              </a:ext>
            </a:extLst>
          </p:cNvPr>
          <p:cNvPicPr>
            <a:picLocks noChangeAspect="1"/>
          </p:cNvPicPr>
          <p:nvPr/>
        </p:nvPicPr>
        <p:blipFill rotWithShape="1">
          <a:blip r:embed="rId2"/>
          <a:srcRect l="18431" r="11046"/>
          <a:stretch/>
        </p:blipFill>
        <p:spPr>
          <a:xfrm>
            <a:off x="6096000" y="1"/>
            <a:ext cx="6102825" cy="6858000"/>
          </a:xfrm>
          <a:prstGeom prst="rect">
            <a:avLst/>
          </a:prstGeom>
        </p:spPr>
      </p:pic>
    </p:spTree>
    <p:extLst>
      <p:ext uri="{BB962C8B-B14F-4D97-AF65-F5344CB8AC3E}">
        <p14:creationId xmlns:p14="http://schemas.microsoft.com/office/powerpoint/2010/main" val="1783675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580E-85A5-E209-EF61-94734E20470C}"/>
              </a:ext>
            </a:extLst>
          </p:cNvPr>
          <p:cNvSpPr>
            <a:spLocks noGrp="1"/>
          </p:cNvSpPr>
          <p:nvPr>
            <p:ph type="title"/>
          </p:nvPr>
        </p:nvSpPr>
        <p:spPr>
          <a:xfrm>
            <a:off x="761803" y="350196"/>
            <a:ext cx="4646904" cy="1624520"/>
          </a:xfrm>
        </p:spPr>
        <p:txBody>
          <a:bodyPr anchor="ctr">
            <a:normAutofit/>
          </a:bodyPr>
          <a:lstStyle/>
          <a:p>
            <a:r>
              <a:rPr lang="en-US" sz="4000" dirty="0"/>
              <a:t>App Prototype </a:t>
            </a:r>
            <a:endParaRPr lang="en-GB" sz="4000" dirty="0"/>
          </a:p>
        </p:txBody>
      </p:sp>
      <p:sp>
        <p:nvSpPr>
          <p:cNvPr id="3" name="Content Placeholder 2">
            <a:extLst>
              <a:ext uri="{FF2B5EF4-FFF2-40B4-BE49-F238E27FC236}">
                <a16:creationId xmlns:a16="http://schemas.microsoft.com/office/drawing/2014/main" id="{02645F6A-942E-9779-F9BC-9F0024831D0F}"/>
              </a:ext>
            </a:extLst>
          </p:cNvPr>
          <p:cNvSpPr>
            <a:spLocks noGrp="1"/>
          </p:cNvSpPr>
          <p:nvPr>
            <p:ph idx="1"/>
          </p:nvPr>
        </p:nvSpPr>
        <p:spPr>
          <a:xfrm>
            <a:off x="515223" y="1839074"/>
            <a:ext cx="4646905" cy="5016445"/>
          </a:xfrm>
        </p:spPr>
        <p:txBody>
          <a:bodyPr anchor="ctr">
            <a:normAutofit/>
          </a:bodyPr>
          <a:lstStyle/>
          <a:p>
            <a:r>
              <a:rPr lang="en-US" sz="3200" dirty="0"/>
              <a:t>Come up with essential features </a:t>
            </a:r>
          </a:p>
          <a:p>
            <a:r>
              <a:rPr lang="en-US" sz="3200" dirty="0"/>
              <a:t>Select one you want to demonstrate </a:t>
            </a:r>
          </a:p>
          <a:p>
            <a:r>
              <a:rPr lang="en-US" sz="3200" b="1" dirty="0"/>
              <a:t>Use platforms </a:t>
            </a:r>
          </a:p>
          <a:p>
            <a:pPr lvl="1"/>
            <a:r>
              <a:rPr lang="en-US" sz="2800" dirty="0"/>
              <a:t>Figma </a:t>
            </a:r>
          </a:p>
          <a:p>
            <a:pPr lvl="1"/>
            <a:r>
              <a:rPr lang="en-US" sz="2800" dirty="0" err="1"/>
              <a:t>Andromo</a:t>
            </a:r>
            <a:r>
              <a:rPr lang="en-US" sz="2800" dirty="0"/>
              <a:t> 	</a:t>
            </a:r>
          </a:p>
          <a:p>
            <a:pPr lvl="1"/>
            <a:r>
              <a:rPr lang="en-US" sz="2800" dirty="0" err="1"/>
              <a:t>Mockitt</a:t>
            </a:r>
            <a:endParaRPr lang="en-GB" sz="2800" dirty="0"/>
          </a:p>
        </p:txBody>
      </p:sp>
      <p:pic>
        <p:nvPicPr>
          <p:cNvPr id="5" name="Picture 4" descr="Person writing on a notepad">
            <a:extLst>
              <a:ext uri="{FF2B5EF4-FFF2-40B4-BE49-F238E27FC236}">
                <a16:creationId xmlns:a16="http://schemas.microsoft.com/office/drawing/2014/main" id="{9D42FAFF-DB4C-ECEF-AEF9-C935E143D8C3}"/>
              </a:ext>
            </a:extLst>
          </p:cNvPr>
          <p:cNvPicPr>
            <a:picLocks noChangeAspect="1"/>
          </p:cNvPicPr>
          <p:nvPr/>
        </p:nvPicPr>
        <p:blipFill rotWithShape="1">
          <a:blip r:embed="rId2"/>
          <a:srcRect l="18431" r="11046"/>
          <a:stretch/>
        </p:blipFill>
        <p:spPr>
          <a:xfrm>
            <a:off x="6096000" y="1"/>
            <a:ext cx="6102825" cy="6858000"/>
          </a:xfrm>
          <a:prstGeom prst="rect">
            <a:avLst/>
          </a:prstGeom>
        </p:spPr>
      </p:pic>
    </p:spTree>
    <p:extLst>
      <p:ext uri="{BB962C8B-B14F-4D97-AF65-F5344CB8AC3E}">
        <p14:creationId xmlns:p14="http://schemas.microsoft.com/office/powerpoint/2010/main" val="40746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248A-9A98-696F-C4F1-518A74038A3B}"/>
              </a:ext>
            </a:extLst>
          </p:cNvPr>
          <p:cNvSpPr>
            <a:spLocks noGrp="1"/>
          </p:cNvSpPr>
          <p:nvPr>
            <p:ph type="title"/>
          </p:nvPr>
        </p:nvSpPr>
        <p:spPr>
          <a:xfrm>
            <a:off x="5868557" y="1138036"/>
            <a:ext cx="5444382" cy="1402470"/>
          </a:xfrm>
        </p:spPr>
        <p:txBody>
          <a:bodyPr anchor="t">
            <a:normAutofit/>
          </a:bodyPr>
          <a:lstStyle/>
          <a:p>
            <a:r>
              <a:rPr lang="en-US" sz="3200"/>
              <a:t>Social Media </a:t>
            </a:r>
            <a:endParaRPr lang="en-GB" sz="3200"/>
          </a:p>
        </p:txBody>
      </p:sp>
      <p:pic>
        <p:nvPicPr>
          <p:cNvPr id="5" name="Picture 4" descr="Person watching empty phone">
            <a:extLst>
              <a:ext uri="{FF2B5EF4-FFF2-40B4-BE49-F238E27FC236}">
                <a16:creationId xmlns:a16="http://schemas.microsoft.com/office/drawing/2014/main" id="{710AB909-F4DF-EA88-2977-92003A60D384}"/>
              </a:ext>
            </a:extLst>
          </p:cNvPr>
          <p:cNvPicPr>
            <a:picLocks noChangeAspect="1"/>
          </p:cNvPicPr>
          <p:nvPr/>
        </p:nvPicPr>
        <p:blipFill rotWithShape="1">
          <a:blip r:embed="rId2"/>
          <a:srcRect l="40511" r="9351" b="-1"/>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CB488E97-0039-FEF7-5A94-5C432010A3A3}"/>
              </a:ext>
            </a:extLst>
          </p:cNvPr>
          <p:cNvSpPr>
            <a:spLocks noGrp="1"/>
          </p:cNvSpPr>
          <p:nvPr>
            <p:ph idx="1"/>
          </p:nvPr>
        </p:nvSpPr>
        <p:spPr>
          <a:xfrm>
            <a:off x="5868557" y="1869897"/>
            <a:ext cx="5444382" cy="4880223"/>
          </a:xfrm>
        </p:spPr>
        <p:txBody>
          <a:bodyPr>
            <a:normAutofit lnSpcReduction="10000"/>
          </a:bodyPr>
          <a:lstStyle/>
          <a:p>
            <a:r>
              <a:rPr lang="en-US" b="1" dirty="0"/>
              <a:t>Setup </a:t>
            </a:r>
          </a:p>
          <a:p>
            <a:pPr lvl="1"/>
            <a:r>
              <a:rPr lang="en-US" sz="2800" dirty="0"/>
              <a:t>Facebook (Business Suit) </a:t>
            </a:r>
          </a:p>
          <a:p>
            <a:pPr lvl="1"/>
            <a:r>
              <a:rPr lang="en-US" sz="2800" dirty="0"/>
              <a:t>Instagram (Business Suit) </a:t>
            </a:r>
          </a:p>
          <a:p>
            <a:pPr lvl="1"/>
            <a:r>
              <a:rPr lang="en-US" sz="2800" dirty="0"/>
              <a:t>LinkedIn (Company’s Page) </a:t>
            </a:r>
            <a:endParaRPr lang="en-US" sz="2800" b="1" dirty="0"/>
          </a:p>
          <a:p>
            <a:r>
              <a:rPr lang="en-US" b="1" dirty="0"/>
              <a:t>Design </a:t>
            </a:r>
          </a:p>
          <a:p>
            <a:pPr lvl="1"/>
            <a:r>
              <a:rPr lang="en-US" sz="2800" dirty="0"/>
              <a:t>Use Canva to design posts </a:t>
            </a:r>
          </a:p>
          <a:p>
            <a:r>
              <a:rPr lang="en-US" b="1" dirty="0"/>
              <a:t>Building the hype </a:t>
            </a:r>
          </a:p>
          <a:p>
            <a:pPr lvl="1"/>
            <a:r>
              <a:rPr lang="en-US" sz="2800" dirty="0"/>
              <a:t>Coming soon post</a:t>
            </a:r>
          </a:p>
          <a:p>
            <a:pPr lvl="1"/>
            <a:r>
              <a:rPr lang="en-US" sz="2800" dirty="0"/>
              <a:t>Product features </a:t>
            </a:r>
          </a:p>
          <a:p>
            <a:pPr lvl="1"/>
            <a:r>
              <a:rPr lang="en-US" sz="2800" dirty="0"/>
              <a:t>Take audience feedback / Team intro </a:t>
            </a:r>
          </a:p>
          <a:p>
            <a:pPr lvl="1"/>
            <a:endParaRPr lang="en-GB" sz="2800" dirty="0"/>
          </a:p>
        </p:txBody>
      </p:sp>
    </p:spTree>
    <p:extLst>
      <p:ext uri="{BB962C8B-B14F-4D97-AF65-F5344CB8AC3E}">
        <p14:creationId xmlns:p14="http://schemas.microsoft.com/office/powerpoint/2010/main" val="29544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FAA01-9244-04DF-9AAD-C17A314F78B3}"/>
              </a:ext>
            </a:extLst>
          </p:cNvPr>
          <p:cNvSpPr>
            <a:spLocks noGrp="1"/>
          </p:cNvSpPr>
          <p:nvPr>
            <p:ph type="title"/>
          </p:nvPr>
        </p:nvSpPr>
        <p:spPr>
          <a:xfrm>
            <a:off x="5868557" y="1138036"/>
            <a:ext cx="5444382" cy="1402470"/>
          </a:xfrm>
        </p:spPr>
        <p:txBody>
          <a:bodyPr anchor="t">
            <a:normAutofit/>
          </a:bodyPr>
          <a:lstStyle/>
          <a:p>
            <a:r>
              <a:rPr lang="en-US" sz="3200"/>
              <a:t>Content marketing </a:t>
            </a:r>
            <a:endParaRPr lang="en-GB" sz="3200"/>
          </a:p>
        </p:txBody>
      </p:sp>
      <p:pic>
        <p:nvPicPr>
          <p:cNvPr id="5" name="Picture 4" descr="Scribbles on a notebook">
            <a:extLst>
              <a:ext uri="{FF2B5EF4-FFF2-40B4-BE49-F238E27FC236}">
                <a16:creationId xmlns:a16="http://schemas.microsoft.com/office/drawing/2014/main" id="{0FFA1C08-579E-DF59-F709-4F49448BFF18}"/>
              </a:ext>
            </a:extLst>
          </p:cNvPr>
          <p:cNvPicPr>
            <a:picLocks noChangeAspect="1"/>
          </p:cNvPicPr>
          <p:nvPr/>
        </p:nvPicPr>
        <p:blipFill rotWithShape="1">
          <a:blip r:embed="rId2"/>
          <a:srcRect l="18868" r="29680" b="-1"/>
          <a:stretch/>
        </p:blipFill>
        <p:spPr>
          <a:xfrm>
            <a:off x="-1" y="10"/>
            <a:ext cx="5151179" cy="6857990"/>
          </a:xfrm>
          <a:prstGeom prst="rect">
            <a:avLst/>
          </a:prstGeom>
        </p:spPr>
      </p:pic>
      <p:sp>
        <p:nvSpPr>
          <p:cNvPr id="3" name="Content Placeholder 2">
            <a:extLst>
              <a:ext uri="{FF2B5EF4-FFF2-40B4-BE49-F238E27FC236}">
                <a16:creationId xmlns:a16="http://schemas.microsoft.com/office/drawing/2014/main" id="{ECBC42A2-EFE1-8256-77F3-C601FE352E78}"/>
              </a:ext>
            </a:extLst>
          </p:cNvPr>
          <p:cNvSpPr>
            <a:spLocks noGrp="1"/>
          </p:cNvSpPr>
          <p:nvPr>
            <p:ph idx="1"/>
          </p:nvPr>
        </p:nvSpPr>
        <p:spPr>
          <a:xfrm>
            <a:off x="5755541" y="2095929"/>
            <a:ext cx="5444382" cy="5214134"/>
          </a:xfrm>
        </p:spPr>
        <p:txBody>
          <a:bodyPr>
            <a:normAutofit/>
          </a:bodyPr>
          <a:lstStyle/>
          <a:p>
            <a:r>
              <a:rPr lang="en-GB" sz="2400" dirty="0"/>
              <a:t>Blog/content marketing is reaching your target audience to direct attention towards your business. </a:t>
            </a:r>
          </a:p>
          <a:p>
            <a:r>
              <a:rPr lang="en-US" sz="2400" b="1" dirty="0"/>
              <a:t>How</a:t>
            </a:r>
            <a:r>
              <a:rPr lang="en-US" sz="2400" dirty="0"/>
              <a:t> </a:t>
            </a:r>
          </a:p>
          <a:p>
            <a:pPr lvl="1"/>
            <a:r>
              <a:rPr lang="en-US" dirty="0"/>
              <a:t>Write short articles</a:t>
            </a:r>
          </a:p>
          <a:p>
            <a:pPr lvl="1"/>
            <a:r>
              <a:rPr lang="en-US" dirty="0"/>
              <a:t>Use Hashtags / trending topics </a:t>
            </a:r>
          </a:p>
          <a:p>
            <a:r>
              <a:rPr lang="en-US" sz="2400" b="1" dirty="0"/>
              <a:t>Share</a:t>
            </a:r>
          </a:p>
          <a:p>
            <a:pPr lvl="1"/>
            <a:r>
              <a:rPr lang="en-US" dirty="0"/>
              <a:t>Reddit </a:t>
            </a:r>
          </a:p>
          <a:p>
            <a:pPr lvl="1"/>
            <a:r>
              <a:rPr lang="en-US" dirty="0"/>
              <a:t>LinkedIn Articles </a:t>
            </a:r>
          </a:p>
          <a:p>
            <a:pPr lvl="1"/>
            <a:r>
              <a:rPr lang="en-US" dirty="0"/>
              <a:t>Quora </a:t>
            </a:r>
            <a:endParaRPr lang="en-GB" dirty="0"/>
          </a:p>
        </p:txBody>
      </p:sp>
    </p:spTree>
    <p:extLst>
      <p:ext uri="{BB962C8B-B14F-4D97-AF65-F5344CB8AC3E}">
        <p14:creationId xmlns:p14="http://schemas.microsoft.com/office/powerpoint/2010/main" val="38564613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endar on table">
            <a:extLst>
              <a:ext uri="{FF2B5EF4-FFF2-40B4-BE49-F238E27FC236}">
                <a16:creationId xmlns:a16="http://schemas.microsoft.com/office/drawing/2014/main" id="{2AEF3C88-F0E8-4D05-512B-4FF0C242A5B4}"/>
              </a:ext>
            </a:extLst>
          </p:cNvPr>
          <p:cNvPicPr>
            <a:picLocks noChangeAspect="1"/>
          </p:cNvPicPr>
          <p:nvPr/>
        </p:nvPicPr>
        <p:blipFill rotWithShape="1">
          <a:blip r:embed="rId2"/>
          <a:srcRect r="23289" b="9091"/>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A95E79-A612-DA9B-D847-958BCB4A5A93}"/>
              </a:ext>
            </a:extLst>
          </p:cNvPr>
          <p:cNvSpPr>
            <a:spLocks noGrp="1"/>
          </p:cNvSpPr>
          <p:nvPr>
            <p:ph type="title"/>
          </p:nvPr>
        </p:nvSpPr>
        <p:spPr>
          <a:xfrm>
            <a:off x="371094" y="-308633"/>
            <a:ext cx="6450946" cy="1124712"/>
          </a:xfrm>
        </p:spPr>
        <p:txBody>
          <a:bodyPr anchor="b">
            <a:normAutofit/>
          </a:bodyPr>
          <a:lstStyle/>
          <a:p>
            <a:r>
              <a:rPr lang="en-US" sz="3200" dirty="0">
                <a:solidFill>
                  <a:schemeClr val="bg1"/>
                </a:solidFill>
              </a:rPr>
              <a:t>7% Presentations – 17</a:t>
            </a:r>
            <a:r>
              <a:rPr lang="en-US" sz="3200" baseline="30000" dirty="0">
                <a:solidFill>
                  <a:schemeClr val="bg1"/>
                </a:solidFill>
              </a:rPr>
              <a:t>th</a:t>
            </a:r>
            <a:r>
              <a:rPr lang="en-US" sz="3200" dirty="0">
                <a:solidFill>
                  <a:schemeClr val="bg1"/>
                </a:solidFill>
              </a:rPr>
              <a:t> May, Friday </a:t>
            </a:r>
            <a:endParaRPr lang="en-GB" sz="3200" dirty="0">
              <a:solidFill>
                <a:schemeClr val="bg1"/>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9A1EA2-0B2D-7D40-E9F4-0595B06151FE}"/>
              </a:ext>
            </a:extLst>
          </p:cNvPr>
          <p:cNvSpPr>
            <a:spLocks noGrp="1"/>
          </p:cNvSpPr>
          <p:nvPr>
            <p:ph idx="1"/>
          </p:nvPr>
        </p:nvSpPr>
        <p:spPr>
          <a:xfrm>
            <a:off x="371094" y="1695237"/>
            <a:ext cx="6039980" cy="4692824"/>
          </a:xfrm>
        </p:spPr>
        <p:txBody>
          <a:bodyPr anchor="t">
            <a:normAutofit fontScale="92500" lnSpcReduction="20000"/>
          </a:bodyPr>
          <a:lstStyle/>
          <a:p>
            <a:r>
              <a:rPr lang="en-US" b="1" dirty="0">
                <a:solidFill>
                  <a:schemeClr val="bg1"/>
                </a:solidFill>
              </a:rPr>
              <a:t>09:00am start – Groups present in Slots </a:t>
            </a:r>
          </a:p>
          <a:p>
            <a:r>
              <a:rPr lang="en-US" dirty="0">
                <a:solidFill>
                  <a:schemeClr val="bg1"/>
                </a:solidFill>
              </a:rPr>
              <a:t>5-7 Judges from Startup eco system </a:t>
            </a:r>
          </a:p>
          <a:p>
            <a:r>
              <a:rPr lang="en-US" dirty="0">
                <a:solidFill>
                  <a:schemeClr val="bg1"/>
                </a:solidFill>
              </a:rPr>
              <a:t>5 Minutes Ppt </a:t>
            </a:r>
          </a:p>
          <a:p>
            <a:pPr lvl="1"/>
            <a:r>
              <a:rPr lang="en-US" sz="2800" dirty="0">
                <a:solidFill>
                  <a:schemeClr val="bg1"/>
                </a:solidFill>
              </a:rPr>
              <a:t>Company, Logo, Tag Line </a:t>
            </a:r>
          </a:p>
          <a:p>
            <a:pPr lvl="1"/>
            <a:r>
              <a:rPr lang="en-US" sz="2800" dirty="0">
                <a:solidFill>
                  <a:schemeClr val="bg1"/>
                </a:solidFill>
              </a:rPr>
              <a:t>Problem and Solution (20%)</a:t>
            </a:r>
          </a:p>
          <a:p>
            <a:pPr lvl="1"/>
            <a:r>
              <a:rPr lang="en-US" sz="2800" dirty="0">
                <a:solidFill>
                  <a:schemeClr val="bg1"/>
                </a:solidFill>
              </a:rPr>
              <a:t>Market Research, Industry Analysis and USP(20%)</a:t>
            </a:r>
          </a:p>
          <a:p>
            <a:pPr lvl="1"/>
            <a:r>
              <a:rPr lang="en-US" sz="2800" dirty="0">
                <a:solidFill>
                  <a:schemeClr val="bg1"/>
                </a:solidFill>
              </a:rPr>
              <a:t>Funding need and why (30%)</a:t>
            </a:r>
          </a:p>
          <a:p>
            <a:pPr lvl="1"/>
            <a:r>
              <a:rPr lang="en-US" sz="2800" dirty="0">
                <a:solidFill>
                  <a:schemeClr val="bg1"/>
                </a:solidFill>
              </a:rPr>
              <a:t>Prototype Presentation/ Show (30%)</a:t>
            </a:r>
          </a:p>
          <a:p>
            <a:r>
              <a:rPr lang="en-US" dirty="0">
                <a:solidFill>
                  <a:schemeClr val="bg1"/>
                </a:solidFill>
              </a:rPr>
              <a:t>5 Minutes Q and A</a:t>
            </a:r>
          </a:p>
          <a:p>
            <a:pPr lvl="1"/>
            <a:r>
              <a:rPr lang="en-US" sz="2800" dirty="0">
                <a:solidFill>
                  <a:schemeClr val="bg1"/>
                </a:solidFill>
              </a:rPr>
              <a:t>To the point and short answers </a:t>
            </a:r>
          </a:p>
          <a:p>
            <a:r>
              <a:rPr lang="en-US" dirty="0">
                <a:solidFill>
                  <a:schemeClr val="bg1"/>
                </a:solidFill>
              </a:rPr>
              <a:t>Professionalism (Attire and Attitude)  </a:t>
            </a:r>
            <a:endParaRPr lang="en-GB" dirty="0">
              <a:solidFill>
                <a:schemeClr val="bg1"/>
              </a:solidFill>
            </a:endParaRPr>
          </a:p>
        </p:txBody>
      </p:sp>
    </p:spTree>
    <p:extLst>
      <p:ext uri="{BB962C8B-B14F-4D97-AF65-F5344CB8AC3E}">
        <p14:creationId xmlns:p14="http://schemas.microsoft.com/office/powerpoint/2010/main" val="624385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0D56-B6EB-B95C-6D43-7CC3733F89C6}"/>
              </a:ext>
            </a:extLst>
          </p:cNvPr>
          <p:cNvSpPr>
            <a:spLocks noGrp="1"/>
          </p:cNvSpPr>
          <p:nvPr>
            <p:ph type="title"/>
          </p:nvPr>
        </p:nvSpPr>
        <p:spPr/>
        <p:txBody>
          <a:bodyPr/>
          <a:lstStyle/>
          <a:p>
            <a:r>
              <a:rPr lang="en-US" dirty="0"/>
              <a:t>8% Business Plan – 24</a:t>
            </a:r>
            <a:r>
              <a:rPr lang="en-US" baseline="30000" dirty="0"/>
              <a:t>th</a:t>
            </a:r>
            <a:r>
              <a:rPr lang="en-US" dirty="0"/>
              <a:t> May, Friday. </a:t>
            </a:r>
            <a:endParaRPr lang="en-GB" dirty="0"/>
          </a:p>
        </p:txBody>
      </p:sp>
      <p:sp>
        <p:nvSpPr>
          <p:cNvPr id="3" name="Content Placeholder 2">
            <a:extLst>
              <a:ext uri="{FF2B5EF4-FFF2-40B4-BE49-F238E27FC236}">
                <a16:creationId xmlns:a16="http://schemas.microsoft.com/office/drawing/2014/main" id="{3E319F75-D65C-20F1-7FE1-5B6F86FAFAB3}"/>
              </a:ext>
            </a:extLst>
          </p:cNvPr>
          <p:cNvSpPr>
            <a:spLocks noGrp="1"/>
          </p:cNvSpPr>
          <p:nvPr>
            <p:ph idx="1"/>
          </p:nvPr>
        </p:nvSpPr>
        <p:spPr/>
        <p:txBody>
          <a:bodyPr>
            <a:normAutofit fontScale="92500" lnSpcReduction="10000"/>
          </a:bodyPr>
          <a:lstStyle/>
          <a:p>
            <a:r>
              <a:rPr lang="en-US" dirty="0"/>
              <a:t>Hard copy + Soft copy </a:t>
            </a:r>
          </a:p>
          <a:p>
            <a:pPr lvl="1"/>
            <a:r>
              <a:rPr lang="en-US" dirty="0"/>
              <a:t>Business Plan + Excel File </a:t>
            </a:r>
          </a:p>
          <a:p>
            <a:r>
              <a:rPr lang="en-US" dirty="0"/>
              <a:t>Word Limit 5000 (If needs exceeding, Discuss) </a:t>
            </a:r>
          </a:p>
          <a:p>
            <a:r>
              <a:rPr lang="en-US" dirty="0"/>
              <a:t>Should Include </a:t>
            </a:r>
          </a:p>
          <a:p>
            <a:pPr lvl="1"/>
            <a:r>
              <a:rPr lang="en-GB" dirty="0"/>
              <a:t>Introduction, Company and Team Description </a:t>
            </a:r>
          </a:p>
          <a:p>
            <a:pPr lvl="1"/>
            <a:r>
              <a:rPr lang="en-GB" dirty="0"/>
              <a:t>Problem and Solution (20%)</a:t>
            </a:r>
          </a:p>
          <a:p>
            <a:pPr lvl="1"/>
            <a:r>
              <a:rPr lang="en-GB" dirty="0"/>
              <a:t>Market Research, Industry Analysis, Competitors Analysis and USP (10%)</a:t>
            </a:r>
          </a:p>
          <a:p>
            <a:pPr lvl="1"/>
            <a:r>
              <a:rPr lang="en-GB" dirty="0"/>
              <a:t>Business Model Canvas (10%)</a:t>
            </a:r>
          </a:p>
          <a:p>
            <a:pPr lvl="1"/>
            <a:r>
              <a:rPr lang="en-GB" dirty="0"/>
              <a:t>Target Market and Customer Personas, Social Media Setups (100 likes) and Static Website (Include Links for Checking) (25%)</a:t>
            </a:r>
          </a:p>
          <a:p>
            <a:pPr lvl="1"/>
            <a:r>
              <a:rPr lang="en-GB" dirty="0"/>
              <a:t>Financial Evaluation of One Year Including Funding Need and Why (20%)</a:t>
            </a:r>
          </a:p>
          <a:p>
            <a:pPr lvl="1"/>
            <a:r>
              <a:rPr lang="en-GB" dirty="0"/>
              <a:t>Prototype Links / Presentation/ Show (25%)</a:t>
            </a:r>
          </a:p>
        </p:txBody>
      </p:sp>
    </p:spTree>
    <p:extLst>
      <p:ext uri="{BB962C8B-B14F-4D97-AF65-F5344CB8AC3E}">
        <p14:creationId xmlns:p14="http://schemas.microsoft.com/office/powerpoint/2010/main" val="94895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CFC6CFD-57E5-AC83-92E1-83B8BCE0E52A}"/>
              </a:ext>
            </a:extLst>
          </p:cNvPr>
          <p:cNvPicPr>
            <a:picLocks noChangeAspect="1"/>
          </p:cNvPicPr>
          <p:nvPr/>
        </p:nvPicPr>
        <p:blipFill rotWithShape="1">
          <a:blip r:embed="rId2"/>
          <a:srcRect/>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EA3C7B9-6692-E243-48B5-28D0F35EC321}"/>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solidFill>
                  <a:schemeClr val="bg1"/>
                </a:solidFill>
              </a:rPr>
              <a:t>Marketing Research </a:t>
            </a:r>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12A9D7EA-654D-B846-B48F-3CD82C5C05A5}"/>
              </a:ext>
            </a:extLst>
          </p:cNvPr>
          <p:cNvSpPr>
            <a:spLocks noGrp="1"/>
          </p:cNvSpPr>
          <p:nvPr>
            <p:ph type="body" idx="1"/>
          </p:nvPr>
        </p:nvSpPr>
        <p:spPr>
          <a:xfrm>
            <a:off x="404553" y="5624945"/>
            <a:ext cx="9078562" cy="592975"/>
          </a:xfrm>
        </p:spPr>
        <p:txBody>
          <a:bodyPr vert="horz" lIns="91440" tIns="45720" rIns="91440" bIns="45720" rtlCol="0" anchor="ctr">
            <a:normAutofit/>
          </a:bodyPr>
          <a:lstStyle/>
          <a:p>
            <a:r>
              <a:rPr lang="en-US" dirty="0">
                <a:solidFill>
                  <a:schemeClr val="bg1"/>
                </a:solidFill>
              </a:rPr>
              <a:t>Validating your startup </a:t>
            </a:r>
          </a:p>
        </p:txBody>
      </p:sp>
    </p:spTree>
    <p:extLst>
      <p:ext uri="{BB962C8B-B14F-4D97-AF65-F5344CB8AC3E}">
        <p14:creationId xmlns:p14="http://schemas.microsoft.com/office/powerpoint/2010/main" val="101878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a:extLst>
              <a:ext uri="{FF2B5EF4-FFF2-40B4-BE49-F238E27FC236}">
                <a16:creationId xmlns:a16="http://schemas.microsoft.com/office/drawing/2014/main" id="{082EB6EF-6387-7B02-EAC2-5B0C0131F28B}"/>
              </a:ext>
            </a:extLst>
          </p:cNvPr>
          <p:cNvPicPr>
            <a:picLocks noChangeAspect="1"/>
          </p:cNvPicPr>
          <p:nvPr/>
        </p:nvPicPr>
        <p:blipFill rotWithShape="1">
          <a:blip r:embed="rId2"/>
          <a:srcRect t="3981" b="6019"/>
          <a:stretch/>
        </p:blipFill>
        <p:spPr>
          <a:xfrm>
            <a:off x="1" y="1"/>
            <a:ext cx="12192000" cy="6857999"/>
          </a:xfrm>
          <a:prstGeom prst="rect">
            <a:avLst/>
          </a:prstGeom>
        </p:spPr>
      </p:pic>
      <p:sp useBgFill="1">
        <p:nvSpPr>
          <p:cNvPr id="13" name="Freeform: Shape 12">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4C4B9585-7146-46B0-37C7-0A91163EF2CB}"/>
              </a:ext>
            </a:extLst>
          </p:cNvPr>
          <p:cNvSpPr>
            <a:spLocks noGrp="1"/>
          </p:cNvSpPr>
          <p:nvPr>
            <p:ph type="title"/>
          </p:nvPr>
        </p:nvSpPr>
        <p:spPr>
          <a:xfrm>
            <a:off x="1037809" y="1071350"/>
            <a:ext cx="4775162" cy="1339382"/>
          </a:xfrm>
        </p:spPr>
        <p:txBody>
          <a:bodyPr>
            <a:normAutofit/>
          </a:bodyPr>
          <a:lstStyle/>
          <a:p>
            <a:pPr algn="ctr"/>
            <a:r>
              <a:rPr lang="en-US" sz="3600"/>
              <a:t>Marketing Research </a:t>
            </a:r>
            <a:endParaRPr lang="en-GB" sz="3600"/>
          </a:p>
        </p:txBody>
      </p:sp>
      <p:sp>
        <p:nvSpPr>
          <p:cNvPr id="15"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78819EE-7311-4D9B-AA87-F58931FF661F}"/>
              </a:ext>
            </a:extLst>
          </p:cNvPr>
          <p:cNvSpPr>
            <a:spLocks noGrp="1"/>
          </p:cNvSpPr>
          <p:nvPr>
            <p:ph idx="1"/>
          </p:nvPr>
        </p:nvSpPr>
        <p:spPr>
          <a:xfrm>
            <a:off x="1189319" y="2219218"/>
            <a:ext cx="4458446" cy="3437779"/>
          </a:xfrm>
        </p:spPr>
        <p:txBody>
          <a:bodyPr anchor="ctr">
            <a:normAutofit/>
          </a:bodyPr>
          <a:lstStyle/>
          <a:p>
            <a:r>
              <a:rPr lang="en-GB" sz="3200" dirty="0"/>
              <a:t>The process of evaluating the viability of a new service or product through research conducted directly with potential customers.</a:t>
            </a:r>
          </a:p>
        </p:txBody>
      </p:sp>
    </p:spTree>
    <p:extLst>
      <p:ext uri="{BB962C8B-B14F-4D97-AF65-F5344CB8AC3E}">
        <p14:creationId xmlns:p14="http://schemas.microsoft.com/office/powerpoint/2010/main" val="39862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C012BE-C974-6313-3C73-BE705DCCA4BE}"/>
              </a:ext>
            </a:extLst>
          </p:cNvPr>
          <p:cNvPicPr>
            <a:picLocks noChangeAspect="1"/>
          </p:cNvPicPr>
          <p:nvPr/>
        </p:nvPicPr>
        <p:blipFill rotWithShape="1">
          <a:blip r:embed="rId2"/>
          <a:srcRect b="24872"/>
          <a:stretch/>
        </p:blipFill>
        <p:spPr>
          <a:xfrm>
            <a:off x="20" y="-11728"/>
            <a:ext cx="12191980" cy="6869728"/>
          </a:xfrm>
          <a:prstGeom prst="rect">
            <a:avLst/>
          </a:prstGeom>
        </p:spPr>
      </p:pic>
      <p:sp>
        <p:nvSpPr>
          <p:cNvPr id="11" name="Rectangle 10">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1641DE-77B6-C7B1-FC1D-7A6F39F764C5}"/>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dirty="0">
                <a:solidFill>
                  <a:srgbClr val="FFFFFF"/>
                </a:solidFill>
              </a:rPr>
              <a:t>Week 10: Marketing and Marketing Research  </a:t>
            </a:r>
          </a:p>
        </p:txBody>
      </p:sp>
      <p:sp>
        <p:nvSpPr>
          <p:cNvPr id="5" name="Text Placeholder 4">
            <a:extLst>
              <a:ext uri="{FF2B5EF4-FFF2-40B4-BE49-F238E27FC236}">
                <a16:creationId xmlns:a16="http://schemas.microsoft.com/office/drawing/2014/main" id="{E6C7F173-9190-97B0-A996-4FF5035520BF}"/>
              </a:ext>
            </a:extLst>
          </p:cNvPr>
          <p:cNvSpPr>
            <a:spLocks noGrp="1"/>
          </p:cNvSpPr>
          <p:nvPr>
            <p:ph type="body" idx="1"/>
          </p:nvPr>
        </p:nvSpPr>
        <p:spPr>
          <a:xfrm>
            <a:off x="896111" y="5656912"/>
            <a:ext cx="8708241" cy="775635"/>
          </a:xfrm>
        </p:spPr>
        <p:txBody>
          <a:bodyPr vert="horz" lIns="91440" tIns="45720" rIns="91440" bIns="45720" rtlCol="0">
            <a:normAutofit/>
          </a:bodyPr>
          <a:lstStyle/>
          <a:p>
            <a:r>
              <a:rPr lang="en-US" sz="1400" dirty="0">
                <a:solidFill>
                  <a:srgbClr val="FFFFFF"/>
                </a:solidFill>
              </a:rPr>
              <a:t>Marketing Strategies: Understanding how to do marketing research to validate your start-up</a:t>
            </a:r>
          </a:p>
        </p:txBody>
      </p:sp>
    </p:spTree>
    <p:extLst>
      <p:ext uri="{BB962C8B-B14F-4D97-AF65-F5344CB8AC3E}">
        <p14:creationId xmlns:p14="http://schemas.microsoft.com/office/powerpoint/2010/main" val="58629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E623AABD-CBBD-FE6F-CE2A-61CF7E9CD264}"/>
              </a:ext>
            </a:extLst>
          </p:cNvPr>
          <p:cNvPicPr>
            <a:picLocks noChangeAspect="1"/>
          </p:cNvPicPr>
          <p:nvPr/>
        </p:nvPicPr>
        <p:blipFill rotWithShape="1">
          <a:blip r:embed="rId2"/>
          <a:srcRect t="1220" b="14510"/>
          <a:stretch/>
        </p:blipFill>
        <p:spPr>
          <a:xfrm>
            <a:off x="1" y="1"/>
            <a:ext cx="12192000" cy="6857999"/>
          </a:xfrm>
          <a:prstGeom prst="rect">
            <a:avLst/>
          </a:prstGeom>
        </p:spPr>
      </p:pic>
      <p:sp useBgFill="1">
        <p:nvSpPr>
          <p:cNvPr id="11" name="Freeform: Shape 10">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899" y="609600"/>
            <a:ext cx="5372101"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D8B94F1-804A-5BEB-FEED-8241BFC1EC27}"/>
              </a:ext>
            </a:extLst>
          </p:cNvPr>
          <p:cNvSpPr>
            <a:spLocks noGrp="1"/>
          </p:cNvSpPr>
          <p:nvPr>
            <p:ph type="title"/>
          </p:nvPr>
        </p:nvSpPr>
        <p:spPr>
          <a:xfrm>
            <a:off x="1037809" y="1071350"/>
            <a:ext cx="4775162" cy="1339382"/>
          </a:xfrm>
        </p:spPr>
        <p:txBody>
          <a:bodyPr>
            <a:normAutofit/>
          </a:bodyPr>
          <a:lstStyle/>
          <a:p>
            <a:pPr algn="ctr"/>
            <a:r>
              <a:rPr lang="en-US" sz="3600"/>
              <a:t>Marketing Research Process </a:t>
            </a:r>
            <a:endParaRPr lang="en-GB" sz="3600"/>
          </a:p>
        </p:txBody>
      </p:sp>
      <p:sp>
        <p:nvSpPr>
          <p:cNvPr id="1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64666" y="399531"/>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6A0E59-E602-1323-FAE5-86D4AC18E7E0}"/>
              </a:ext>
            </a:extLst>
          </p:cNvPr>
          <p:cNvSpPr>
            <a:spLocks noGrp="1"/>
          </p:cNvSpPr>
          <p:nvPr>
            <p:ph idx="1"/>
          </p:nvPr>
        </p:nvSpPr>
        <p:spPr>
          <a:xfrm>
            <a:off x="1189319" y="2410732"/>
            <a:ext cx="4458446" cy="3246265"/>
          </a:xfrm>
        </p:spPr>
        <p:txBody>
          <a:bodyPr anchor="ctr">
            <a:normAutofit lnSpcReduction="10000"/>
          </a:bodyPr>
          <a:lstStyle/>
          <a:p>
            <a:pPr marL="514350" indent="-514350">
              <a:buFont typeface="+mj-lt"/>
              <a:buAutoNum type="arabicPeriod"/>
            </a:pPr>
            <a:r>
              <a:rPr lang="en-GB" dirty="0"/>
              <a:t>Define the Problem / Opportunity</a:t>
            </a:r>
          </a:p>
          <a:p>
            <a:pPr marL="514350" indent="-514350">
              <a:buFont typeface="+mj-lt"/>
              <a:buAutoNum type="arabicPeriod"/>
            </a:pPr>
            <a:r>
              <a:rPr lang="en-GB" dirty="0"/>
              <a:t>Develop Research Plan</a:t>
            </a:r>
          </a:p>
          <a:p>
            <a:pPr marL="514350" indent="-514350">
              <a:buFont typeface="+mj-lt"/>
              <a:buAutoNum type="arabicPeriod"/>
            </a:pPr>
            <a:r>
              <a:rPr lang="en-GB" dirty="0"/>
              <a:t>Collect Data</a:t>
            </a:r>
          </a:p>
          <a:p>
            <a:pPr marL="514350" indent="-514350">
              <a:buFont typeface="+mj-lt"/>
              <a:buAutoNum type="arabicPeriod"/>
            </a:pPr>
            <a:r>
              <a:rPr lang="en-GB" dirty="0"/>
              <a:t>Analyse Data</a:t>
            </a:r>
          </a:p>
          <a:p>
            <a:pPr marL="514350" indent="-514350">
              <a:buFont typeface="+mj-lt"/>
              <a:buAutoNum type="arabicPeriod"/>
            </a:pPr>
            <a:r>
              <a:rPr lang="en-GB" dirty="0"/>
              <a:t>Report Findings</a:t>
            </a:r>
          </a:p>
          <a:p>
            <a:pPr marL="514350" indent="-514350">
              <a:buFont typeface="+mj-lt"/>
              <a:buAutoNum type="arabicPeriod"/>
            </a:pPr>
            <a:r>
              <a:rPr lang="en-GB" dirty="0"/>
              <a:t>Take Action </a:t>
            </a:r>
          </a:p>
        </p:txBody>
      </p:sp>
    </p:spTree>
    <p:extLst>
      <p:ext uri="{BB962C8B-B14F-4D97-AF65-F5344CB8AC3E}">
        <p14:creationId xmlns:p14="http://schemas.microsoft.com/office/powerpoint/2010/main" val="263913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47DA6-6A1C-6076-1CB5-4B0B95DC71E9}"/>
              </a:ext>
            </a:extLst>
          </p:cNvPr>
          <p:cNvSpPr>
            <a:spLocks noGrp="1"/>
          </p:cNvSpPr>
          <p:nvPr>
            <p:ph type="title"/>
          </p:nvPr>
        </p:nvSpPr>
        <p:spPr>
          <a:xfrm>
            <a:off x="808638" y="386930"/>
            <a:ext cx="9236700" cy="1188950"/>
          </a:xfrm>
        </p:spPr>
        <p:txBody>
          <a:bodyPr anchor="b">
            <a:normAutofit/>
          </a:bodyPr>
          <a:lstStyle/>
          <a:p>
            <a:r>
              <a:rPr lang="en-US" sz="4600"/>
              <a:t>1. Defining the Problem / Opportunity  </a:t>
            </a:r>
            <a:endParaRPr lang="en-GB" sz="46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4A8F3F-55FA-6F44-2296-23F9C9824778}"/>
              </a:ext>
            </a:extLst>
          </p:cNvPr>
          <p:cNvSpPr>
            <a:spLocks noGrp="1"/>
          </p:cNvSpPr>
          <p:nvPr>
            <p:ph idx="1"/>
          </p:nvPr>
        </p:nvSpPr>
        <p:spPr>
          <a:xfrm>
            <a:off x="793660" y="2599509"/>
            <a:ext cx="10143668" cy="3435531"/>
          </a:xfrm>
        </p:spPr>
        <p:txBody>
          <a:bodyPr anchor="ctr">
            <a:normAutofit/>
          </a:bodyPr>
          <a:lstStyle/>
          <a:p>
            <a:r>
              <a:rPr lang="en-GB" sz="2400" b="1" dirty="0"/>
              <a:t>Clearly identify and define the problem you are trying to solve</a:t>
            </a:r>
          </a:p>
          <a:p>
            <a:r>
              <a:rPr lang="en-GB" sz="2400" dirty="0"/>
              <a:t>Example </a:t>
            </a:r>
          </a:p>
          <a:p>
            <a:pPr lvl="1"/>
            <a:r>
              <a:rPr lang="en-GB" dirty="0"/>
              <a:t>Confirming consumers’ biggest pain point and whether your product meets their needs (A New School) </a:t>
            </a:r>
          </a:p>
          <a:p>
            <a:pPr lvl="1"/>
            <a:r>
              <a:rPr lang="en-GB" dirty="0"/>
              <a:t>Tracking and predicting relevant industry trends (Delivery Services) </a:t>
            </a:r>
          </a:p>
          <a:p>
            <a:pPr lvl="1"/>
            <a:r>
              <a:rPr lang="en-GB" dirty="0"/>
              <a:t>Determining consumer spending capacity for a product/service (Burger vs. Haleem)  </a:t>
            </a:r>
          </a:p>
          <a:p>
            <a:pPr lvl="1"/>
            <a:endParaRPr lang="en-GB" dirty="0"/>
          </a:p>
        </p:txBody>
      </p:sp>
    </p:spTree>
    <p:extLst>
      <p:ext uri="{BB962C8B-B14F-4D97-AF65-F5344CB8AC3E}">
        <p14:creationId xmlns:p14="http://schemas.microsoft.com/office/powerpoint/2010/main" val="1050315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992" name="Rectangle 4199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994" name="Group 4199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1995" name="Rectangle 4199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6" name="Rectangle 4199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97" name="Rectangle 4199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999" name="Rectangle 4199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Rectangle 2">
            <a:extLst>
              <a:ext uri="{FF2B5EF4-FFF2-40B4-BE49-F238E27FC236}">
                <a16:creationId xmlns:a16="http://schemas.microsoft.com/office/drawing/2014/main" id="{C3F1EFAE-07E8-8A19-12C4-4E3FF6AA6E44}"/>
              </a:ext>
            </a:extLst>
          </p:cNvPr>
          <p:cNvSpPr>
            <a:spLocks noGrp="1" noChangeArrowheads="1"/>
          </p:cNvSpPr>
          <p:nvPr>
            <p:ph type="title"/>
          </p:nvPr>
        </p:nvSpPr>
        <p:spPr>
          <a:xfrm>
            <a:off x="1043631" y="809898"/>
            <a:ext cx="9942716" cy="1554480"/>
          </a:xfrm>
        </p:spPr>
        <p:txBody>
          <a:bodyPr anchor="ctr">
            <a:normAutofit/>
          </a:bodyPr>
          <a:lstStyle/>
          <a:p>
            <a:r>
              <a:rPr lang="en-US" altLang="en-US" sz="4800"/>
              <a:t>Define Problem / Opportunity </a:t>
            </a:r>
          </a:p>
        </p:txBody>
      </p:sp>
      <p:sp>
        <p:nvSpPr>
          <p:cNvPr id="41987" name="Rectangle 3">
            <a:extLst>
              <a:ext uri="{FF2B5EF4-FFF2-40B4-BE49-F238E27FC236}">
                <a16:creationId xmlns:a16="http://schemas.microsoft.com/office/drawing/2014/main" id="{7AC7E27F-6CB2-C92B-C625-9F68403A9D17}"/>
              </a:ext>
            </a:extLst>
          </p:cNvPr>
          <p:cNvSpPr>
            <a:spLocks noGrp="1" noChangeArrowheads="1"/>
          </p:cNvSpPr>
          <p:nvPr>
            <p:ph idx="1"/>
          </p:nvPr>
        </p:nvSpPr>
        <p:spPr>
          <a:xfrm>
            <a:off x="1045028" y="3017522"/>
            <a:ext cx="9941319" cy="3124658"/>
          </a:xfrm>
        </p:spPr>
        <p:txBody>
          <a:bodyPr anchor="ctr">
            <a:noAutofit/>
          </a:bodyPr>
          <a:lstStyle/>
          <a:p>
            <a:r>
              <a:rPr lang="en-US" sz="2400" b="1" dirty="0"/>
              <a:t>Example of Opportunity </a:t>
            </a:r>
          </a:p>
          <a:p>
            <a:pPr lvl="1"/>
            <a:r>
              <a:rPr lang="en-US" dirty="0"/>
              <a:t>You are trying to launch a new product or service. </a:t>
            </a:r>
          </a:p>
          <a:p>
            <a:r>
              <a:rPr lang="en-US" sz="2400" b="1" dirty="0"/>
              <a:t>Example of Problem / Opportunity </a:t>
            </a:r>
          </a:p>
          <a:p>
            <a:pPr lvl="1"/>
            <a:r>
              <a:rPr lang="en-US" dirty="0"/>
              <a:t>Awareness of your company and its products or services is low. </a:t>
            </a:r>
          </a:p>
          <a:p>
            <a:pPr lvl="1"/>
            <a:r>
              <a:rPr lang="en-US" dirty="0"/>
              <a:t>The market is familiar with your company, but still is not doing business with you.  </a:t>
            </a:r>
          </a:p>
          <a:p>
            <a:pPr lvl="1"/>
            <a:r>
              <a:rPr lang="en-US" dirty="0"/>
              <a:t>Your company has a poor image and reputation.  </a:t>
            </a:r>
          </a:p>
          <a:p>
            <a:pPr lvl="1"/>
            <a:r>
              <a:rPr lang="en-US" dirty="0"/>
              <a:t>Your goods and services are not reaching the buying public in a timely manner.  </a:t>
            </a:r>
          </a:p>
        </p:txBody>
      </p:sp>
      <p:cxnSp>
        <p:nvCxnSpPr>
          <p:cNvPr id="42001" name="Straight Connector 4200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Effect transition="in" filter="fade">
                                      <p:cBhvr>
                                        <p:cTn id="7" dur="500"/>
                                        <p:tgtEl>
                                          <p:spTgt spid="41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7">
                                            <p:txEl>
                                              <p:pRg st="1" end="1"/>
                                            </p:txEl>
                                          </p:spTgt>
                                        </p:tgtEl>
                                        <p:attrNameLst>
                                          <p:attrName>style.visibility</p:attrName>
                                        </p:attrNameLst>
                                      </p:cBhvr>
                                      <p:to>
                                        <p:strVal val="visible"/>
                                      </p:to>
                                    </p:set>
                                    <p:animEffect transition="in" filter="fade">
                                      <p:cBhvr>
                                        <p:cTn id="12" dur="500"/>
                                        <p:tgtEl>
                                          <p:spTgt spid="419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987">
                                            <p:txEl>
                                              <p:pRg st="2" end="2"/>
                                            </p:txEl>
                                          </p:spTgt>
                                        </p:tgtEl>
                                        <p:attrNameLst>
                                          <p:attrName>style.visibility</p:attrName>
                                        </p:attrNameLst>
                                      </p:cBhvr>
                                      <p:to>
                                        <p:strVal val="visible"/>
                                      </p:to>
                                    </p:set>
                                    <p:animEffect transition="in" filter="fade">
                                      <p:cBhvr>
                                        <p:cTn id="17" dur="500"/>
                                        <p:tgtEl>
                                          <p:spTgt spid="419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987">
                                            <p:txEl>
                                              <p:pRg st="3" end="3"/>
                                            </p:txEl>
                                          </p:spTgt>
                                        </p:tgtEl>
                                        <p:attrNameLst>
                                          <p:attrName>style.visibility</p:attrName>
                                        </p:attrNameLst>
                                      </p:cBhvr>
                                      <p:to>
                                        <p:strVal val="visible"/>
                                      </p:to>
                                    </p:set>
                                    <p:animEffect transition="in" filter="fade">
                                      <p:cBhvr>
                                        <p:cTn id="22" dur="500"/>
                                        <p:tgtEl>
                                          <p:spTgt spid="419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987">
                                            <p:txEl>
                                              <p:pRg st="4" end="4"/>
                                            </p:txEl>
                                          </p:spTgt>
                                        </p:tgtEl>
                                        <p:attrNameLst>
                                          <p:attrName>style.visibility</p:attrName>
                                        </p:attrNameLst>
                                      </p:cBhvr>
                                      <p:to>
                                        <p:strVal val="visible"/>
                                      </p:to>
                                    </p:set>
                                    <p:animEffect transition="in" filter="fade">
                                      <p:cBhvr>
                                        <p:cTn id="27" dur="500"/>
                                        <p:tgtEl>
                                          <p:spTgt spid="419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987">
                                            <p:txEl>
                                              <p:pRg st="5" end="5"/>
                                            </p:txEl>
                                          </p:spTgt>
                                        </p:tgtEl>
                                        <p:attrNameLst>
                                          <p:attrName>style.visibility</p:attrName>
                                        </p:attrNameLst>
                                      </p:cBhvr>
                                      <p:to>
                                        <p:strVal val="visible"/>
                                      </p:to>
                                    </p:set>
                                    <p:animEffect transition="in" filter="fade">
                                      <p:cBhvr>
                                        <p:cTn id="32" dur="500"/>
                                        <p:tgtEl>
                                          <p:spTgt spid="4198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987">
                                            <p:txEl>
                                              <p:pRg st="6" end="6"/>
                                            </p:txEl>
                                          </p:spTgt>
                                        </p:tgtEl>
                                        <p:attrNameLst>
                                          <p:attrName>style.visibility</p:attrName>
                                        </p:attrNameLst>
                                      </p:cBhvr>
                                      <p:to>
                                        <p:strVal val="visible"/>
                                      </p:to>
                                    </p:set>
                                    <p:animEffect transition="in" filter="fade">
                                      <p:cBhvr>
                                        <p:cTn id="37" dur="500"/>
                                        <p:tgtEl>
                                          <p:spTgt spid="419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99730A-D761-B5E7-D8C7-ABAD0E2D28A4}"/>
              </a:ext>
            </a:extLst>
          </p:cNvPr>
          <p:cNvSpPr>
            <a:spLocks noGrp="1"/>
          </p:cNvSpPr>
          <p:nvPr>
            <p:ph type="title"/>
          </p:nvPr>
        </p:nvSpPr>
        <p:spPr>
          <a:xfrm>
            <a:off x="4572001" y="601744"/>
            <a:ext cx="6781800" cy="1338696"/>
          </a:xfrm>
        </p:spPr>
        <p:txBody>
          <a:bodyPr>
            <a:normAutofit/>
          </a:bodyPr>
          <a:lstStyle/>
          <a:p>
            <a:r>
              <a:rPr lang="en-US" dirty="0"/>
              <a:t>How to Know the Problem Statement is Okay?</a:t>
            </a:r>
            <a:endParaRPr lang="en-GB" dirty="0"/>
          </a:p>
        </p:txBody>
      </p:sp>
      <p:pic>
        <p:nvPicPr>
          <p:cNvPr id="5" name="Picture 4" descr="Magnifying glass and question mark">
            <a:extLst>
              <a:ext uri="{FF2B5EF4-FFF2-40B4-BE49-F238E27FC236}">
                <a16:creationId xmlns:a16="http://schemas.microsoft.com/office/drawing/2014/main" id="{F6BC773E-8305-30BA-5608-2B16C45BECDA}"/>
              </a:ext>
            </a:extLst>
          </p:cNvPr>
          <p:cNvPicPr>
            <a:picLocks noChangeAspect="1"/>
          </p:cNvPicPr>
          <p:nvPr/>
        </p:nvPicPr>
        <p:blipFill rotWithShape="1">
          <a:blip r:embed="rId2"/>
          <a:srcRect l="36426" r="32778"/>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02F8878-9B95-1807-C4C4-1A12AB48947F}"/>
              </a:ext>
            </a:extLst>
          </p:cNvPr>
          <p:cNvSpPr>
            <a:spLocks noGrp="1"/>
          </p:cNvSpPr>
          <p:nvPr>
            <p:ph idx="1"/>
          </p:nvPr>
        </p:nvSpPr>
        <p:spPr>
          <a:xfrm>
            <a:off x="4572001" y="2201958"/>
            <a:ext cx="6781800" cy="3900730"/>
          </a:xfrm>
        </p:spPr>
        <p:txBody>
          <a:bodyPr anchor="t">
            <a:noAutofit/>
          </a:bodyPr>
          <a:lstStyle/>
          <a:p>
            <a:r>
              <a:rPr lang="en-GB" sz="2400" b="1" dirty="0"/>
              <a:t>Clear:</a:t>
            </a:r>
          </a:p>
          <a:p>
            <a:pPr lvl="1"/>
            <a:r>
              <a:rPr lang="en-GB" dirty="0"/>
              <a:t>Is the problem statement easy to understand?</a:t>
            </a:r>
          </a:p>
          <a:p>
            <a:r>
              <a:rPr lang="en-GB" sz="2400" b="1" dirty="0"/>
              <a:t>Specific:</a:t>
            </a:r>
          </a:p>
          <a:p>
            <a:pPr lvl="1"/>
            <a:r>
              <a:rPr lang="en-GB" dirty="0"/>
              <a:t>Specific enough to guide your research efforts?</a:t>
            </a:r>
          </a:p>
          <a:p>
            <a:r>
              <a:rPr lang="en-GB" sz="2400" b="1" dirty="0"/>
              <a:t>Relevant:</a:t>
            </a:r>
          </a:p>
          <a:p>
            <a:pPr lvl="1"/>
            <a:r>
              <a:rPr lang="en-GB" dirty="0"/>
              <a:t>Does the problem address a significant issue?</a:t>
            </a:r>
          </a:p>
          <a:p>
            <a:r>
              <a:rPr lang="en-GB" sz="2400" b="1" dirty="0"/>
              <a:t>Measurable:</a:t>
            </a:r>
          </a:p>
          <a:p>
            <a:pPr lvl="1"/>
            <a:r>
              <a:rPr lang="en-GB" dirty="0"/>
              <a:t>Can the research outcome be measured?</a:t>
            </a:r>
          </a:p>
        </p:txBody>
      </p:sp>
    </p:spTree>
    <p:extLst>
      <p:ext uri="{BB962C8B-B14F-4D97-AF65-F5344CB8AC3E}">
        <p14:creationId xmlns:p14="http://schemas.microsoft.com/office/powerpoint/2010/main" val="228138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D77C3-DBF0-16FD-1577-4CCAD8A73AFD}"/>
              </a:ext>
            </a:extLst>
          </p:cNvPr>
          <p:cNvSpPr>
            <a:spLocks noGrp="1"/>
          </p:cNvSpPr>
          <p:nvPr>
            <p:ph type="title"/>
          </p:nvPr>
        </p:nvSpPr>
        <p:spPr>
          <a:xfrm>
            <a:off x="589560" y="856180"/>
            <a:ext cx="4560584" cy="1128068"/>
          </a:xfrm>
        </p:spPr>
        <p:txBody>
          <a:bodyPr anchor="ctr">
            <a:normAutofit/>
          </a:bodyPr>
          <a:lstStyle/>
          <a:p>
            <a:r>
              <a:rPr lang="en-US" sz="3700" dirty="0"/>
              <a:t>Defining Problem / Opportunity : Example</a:t>
            </a:r>
            <a:endParaRPr lang="en-GB" sz="3700" dirty="0"/>
          </a:p>
        </p:txBody>
      </p:sp>
      <p:grpSp>
        <p:nvGrpSpPr>
          <p:cNvPr id="1033" name="Group 103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034" name="Rectangle 103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0AD715-203A-E7B2-F835-B8519AFCBF64}"/>
              </a:ext>
            </a:extLst>
          </p:cNvPr>
          <p:cNvSpPr>
            <a:spLocks noGrp="1"/>
          </p:cNvSpPr>
          <p:nvPr>
            <p:ph idx="1"/>
          </p:nvPr>
        </p:nvSpPr>
        <p:spPr>
          <a:xfrm>
            <a:off x="563193" y="2649004"/>
            <a:ext cx="4559425" cy="3979585"/>
          </a:xfrm>
        </p:spPr>
        <p:txBody>
          <a:bodyPr anchor="ctr">
            <a:normAutofit fontScale="85000" lnSpcReduction="20000"/>
          </a:bodyPr>
          <a:lstStyle/>
          <a:p>
            <a:r>
              <a:rPr lang="en-GB" dirty="0"/>
              <a:t>To address the transportation challenges faced by women in Pakistan, we aim to </a:t>
            </a:r>
            <a:r>
              <a:rPr lang="en-GB" b="1" dirty="0"/>
              <a:t>explore</a:t>
            </a:r>
            <a:r>
              <a:rPr lang="en-GB" dirty="0"/>
              <a:t> the </a:t>
            </a:r>
            <a:r>
              <a:rPr lang="en-GB" b="1" dirty="0"/>
              <a:t>feasibility</a:t>
            </a:r>
            <a:r>
              <a:rPr lang="en-GB" dirty="0"/>
              <a:t> and </a:t>
            </a:r>
            <a:r>
              <a:rPr lang="en-GB" b="1" dirty="0"/>
              <a:t>acceptance </a:t>
            </a:r>
            <a:r>
              <a:rPr lang="en-GB" dirty="0"/>
              <a:t>of a </a:t>
            </a:r>
            <a:r>
              <a:rPr lang="en-GB" b="1" dirty="0"/>
              <a:t>women-only taxi service</a:t>
            </a:r>
            <a:r>
              <a:rPr lang="en-GB" dirty="0"/>
              <a:t>. We will focus on understanding the </a:t>
            </a:r>
            <a:r>
              <a:rPr lang="en-GB" b="1" dirty="0"/>
              <a:t>demand </a:t>
            </a:r>
            <a:r>
              <a:rPr lang="en-GB" dirty="0"/>
              <a:t>for such a service, perceived value in terms of </a:t>
            </a:r>
            <a:r>
              <a:rPr lang="en-GB" b="1" dirty="0"/>
              <a:t>safety and convenience</a:t>
            </a:r>
            <a:r>
              <a:rPr lang="en-GB" dirty="0"/>
              <a:t>, </a:t>
            </a:r>
            <a:r>
              <a:rPr lang="en-GB" b="1" dirty="0"/>
              <a:t>competitive landscape</a:t>
            </a:r>
            <a:r>
              <a:rPr lang="en-GB" dirty="0"/>
              <a:t>, </a:t>
            </a:r>
            <a:r>
              <a:rPr lang="en-GB" b="1" dirty="0"/>
              <a:t>pricing sensitivity</a:t>
            </a:r>
            <a:r>
              <a:rPr lang="en-GB" dirty="0"/>
              <a:t>, and </a:t>
            </a:r>
            <a:r>
              <a:rPr lang="en-GB" b="1" dirty="0"/>
              <a:t>cultural factors</a:t>
            </a:r>
            <a:r>
              <a:rPr lang="en-GB" dirty="0"/>
              <a:t> influencing acceptance focusing initially in three major cities of Pakistan. </a:t>
            </a:r>
          </a:p>
          <a:p>
            <a:endParaRPr lang="en-GB" dirty="0"/>
          </a:p>
        </p:txBody>
      </p:sp>
      <p:sp>
        <p:nvSpPr>
          <p:cNvPr id="1039" name="Rectangle 103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104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ink taxi: Women-only service to be launched in Karachi | Women's Rights  News | Al Jazeera">
            <a:extLst>
              <a:ext uri="{FF2B5EF4-FFF2-40B4-BE49-F238E27FC236}">
                <a16:creationId xmlns:a16="http://schemas.microsoft.com/office/drawing/2014/main" id="{29FF4CAA-DD5E-8B5D-3477-9C16E261A0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400"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3291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79C47-6B93-312B-A9B5-7D405E9CF435}"/>
              </a:ext>
            </a:extLst>
          </p:cNvPr>
          <p:cNvSpPr>
            <a:spLocks noGrp="1"/>
          </p:cNvSpPr>
          <p:nvPr>
            <p:ph type="title"/>
          </p:nvPr>
        </p:nvSpPr>
        <p:spPr>
          <a:xfrm>
            <a:off x="589560" y="856180"/>
            <a:ext cx="4560584" cy="1128068"/>
          </a:xfrm>
        </p:spPr>
        <p:txBody>
          <a:bodyPr anchor="ctr">
            <a:normAutofit/>
          </a:bodyPr>
          <a:lstStyle/>
          <a:p>
            <a:r>
              <a:rPr lang="en-US" sz="3700"/>
              <a:t>Defining Problem / Opportunity : Example</a:t>
            </a:r>
            <a:endParaRPr lang="en-GB" sz="3700"/>
          </a:p>
        </p:txBody>
      </p:sp>
      <p:grpSp>
        <p:nvGrpSpPr>
          <p:cNvPr id="4105" name="Group 410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06" name="Rectangle 410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09" name="Rectangle 410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AF96CBA-06B0-BDA8-A921-5002365CB7E1}"/>
              </a:ext>
            </a:extLst>
          </p:cNvPr>
          <p:cNvSpPr>
            <a:spLocks noGrp="1"/>
          </p:cNvSpPr>
          <p:nvPr>
            <p:ph idx="1"/>
          </p:nvPr>
        </p:nvSpPr>
        <p:spPr>
          <a:xfrm>
            <a:off x="590719" y="2628456"/>
            <a:ext cx="4559425" cy="3979585"/>
          </a:xfrm>
        </p:spPr>
        <p:txBody>
          <a:bodyPr anchor="ctr">
            <a:normAutofit lnSpcReduction="10000"/>
          </a:bodyPr>
          <a:lstStyle/>
          <a:p>
            <a:r>
              <a:rPr lang="en-GB" sz="2400" dirty="0"/>
              <a:t>We aim to assess the feasibility and acceptance of introducing ice machines in the market. Our focus will be on understanding the demand for ice, perceived value in terms of quality and convenience, competitive landscape, pricing sensitivity, and cultural factors influencing acceptance. The initial phase of this research will concentrate on three major cities in Pakistan.</a:t>
            </a:r>
          </a:p>
        </p:txBody>
      </p:sp>
      <p:sp>
        <p:nvSpPr>
          <p:cNvPr id="4111" name="Rectangle 411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Ice Vending Machines - Start Your Business with IHA">
            <a:extLst>
              <a:ext uri="{FF2B5EF4-FFF2-40B4-BE49-F238E27FC236}">
                <a16:creationId xmlns:a16="http://schemas.microsoft.com/office/drawing/2014/main" id="{93BB3D1C-A99A-DE70-23E5-5A7D828E0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94" r="38994" b="-1"/>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709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2ABA-36B9-BC48-234A-69FDB41B9670}"/>
              </a:ext>
            </a:extLst>
          </p:cNvPr>
          <p:cNvSpPr>
            <a:spLocks noGrp="1"/>
          </p:cNvSpPr>
          <p:nvPr>
            <p:ph type="title"/>
          </p:nvPr>
        </p:nvSpPr>
        <p:spPr/>
        <p:txBody>
          <a:bodyPr/>
          <a:lstStyle/>
          <a:p>
            <a:r>
              <a:rPr lang="en-US"/>
              <a:t>2. Develop Research Plan </a:t>
            </a:r>
            <a:endParaRPr lang="en-GB" dirty="0"/>
          </a:p>
        </p:txBody>
      </p:sp>
      <p:sp>
        <p:nvSpPr>
          <p:cNvPr id="3" name="Content Placeholder 2">
            <a:extLst>
              <a:ext uri="{FF2B5EF4-FFF2-40B4-BE49-F238E27FC236}">
                <a16:creationId xmlns:a16="http://schemas.microsoft.com/office/drawing/2014/main" id="{81F7D5BE-847E-805A-2E1B-8CFE9A30DD88}"/>
              </a:ext>
            </a:extLst>
          </p:cNvPr>
          <p:cNvSpPr>
            <a:spLocks noGrp="1"/>
          </p:cNvSpPr>
          <p:nvPr>
            <p:ph idx="1"/>
          </p:nvPr>
        </p:nvSpPr>
        <p:spPr>
          <a:xfrm>
            <a:off x="838200" y="1825625"/>
            <a:ext cx="10515600" cy="4667250"/>
          </a:xfrm>
        </p:spPr>
        <p:txBody>
          <a:bodyPr>
            <a:normAutofit lnSpcReduction="10000"/>
          </a:bodyPr>
          <a:lstStyle/>
          <a:p>
            <a:r>
              <a:rPr lang="en-US" dirty="0"/>
              <a:t>Define Target Market </a:t>
            </a:r>
          </a:p>
          <a:p>
            <a:pPr lvl="1"/>
            <a:r>
              <a:rPr lang="en-US" dirty="0"/>
              <a:t>Population: 20 Million Across Pakistan of Working Women   </a:t>
            </a:r>
          </a:p>
          <a:p>
            <a:pPr lvl="1"/>
            <a:r>
              <a:rPr lang="en-US" dirty="0"/>
              <a:t>1% of Population: 20,000</a:t>
            </a:r>
          </a:p>
          <a:p>
            <a:pPr lvl="1"/>
            <a:r>
              <a:rPr lang="en-US" dirty="0"/>
              <a:t>1% of Sample Size: 200</a:t>
            </a:r>
          </a:p>
          <a:p>
            <a:pPr lvl="1"/>
            <a:r>
              <a:rPr lang="en-US" dirty="0"/>
              <a:t>Region: Islamabad </a:t>
            </a:r>
          </a:p>
          <a:p>
            <a:pPr lvl="1"/>
            <a:r>
              <a:rPr lang="en-US" dirty="0"/>
              <a:t>Demographics</a:t>
            </a:r>
          </a:p>
          <a:p>
            <a:pPr lvl="2"/>
            <a:r>
              <a:rPr lang="en-US" dirty="0"/>
              <a:t>Age, Gender, Income Status </a:t>
            </a:r>
          </a:p>
          <a:p>
            <a:pPr lvl="1"/>
            <a:r>
              <a:rPr lang="en-US" dirty="0"/>
              <a:t>Psychographic </a:t>
            </a:r>
          </a:p>
          <a:p>
            <a:pPr lvl="2"/>
            <a:r>
              <a:rPr lang="en-US" dirty="0"/>
              <a:t>Interests and Attitudes   </a:t>
            </a:r>
          </a:p>
          <a:p>
            <a:r>
              <a:rPr lang="en-US" dirty="0"/>
              <a:t>Decide on Research Methods</a:t>
            </a:r>
          </a:p>
          <a:p>
            <a:pPr lvl="1"/>
            <a:r>
              <a:rPr lang="en-US" dirty="0"/>
              <a:t>Primary Research </a:t>
            </a:r>
          </a:p>
          <a:p>
            <a:pPr lvl="1"/>
            <a:r>
              <a:rPr lang="en-US" dirty="0"/>
              <a:t>Secondry Research  </a:t>
            </a:r>
            <a:endParaRPr lang="en-GB" dirty="0"/>
          </a:p>
        </p:txBody>
      </p:sp>
    </p:spTree>
    <p:extLst>
      <p:ext uri="{BB962C8B-B14F-4D97-AF65-F5344CB8AC3E}">
        <p14:creationId xmlns:p14="http://schemas.microsoft.com/office/powerpoint/2010/main" val="337334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additive="base">
                                        <p:cTn id="7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02-Primary-vs-secondary-research@2x">
            <a:extLst>
              <a:ext uri="{FF2B5EF4-FFF2-40B4-BE49-F238E27FC236}">
                <a16:creationId xmlns:a16="http://schemas.microsoft.com/office/drawing/2014/main" id="{B63D61E1-9B1D-FA73-06CC-F28CB78F3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55" b="762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385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D70ECE-DB49-7A0E-745D-8508D8DB9A85}"/>
              </a:ext>
            </a:extLst>
          </p:cNvPr>
          <p:cNvSpPr>
            <a:spLocks noGrp="1"/>
          </p:cNvSpPr>
          <p:nvPr>
            <p:ph type="title"/>
          </p:nvPr>
        </p:nvSpPr>
        <p:spPr>
          <a:xfrm>
            <a:off x="838200" y="365125"/>
            <a:ext cx="10515600" cy="1325563"/>
          </a:xfrm>
        </p:spPr>
        <p:txBody>
          <a:bodyPr>
            <a:normAutofit/>
          </a:bodyPr>
          <a:lstStyle/>
          <a:p>
            <a:r>
              <a:rPr lang="en-US" dirty="0"/>
              <a:t>3. Collect Data </a:t>
            </a:r>
            <a:endParaRPr lang="en-GB" dirty="0"/>
          </a:p>
        </p:txBody>
      </p:sp>
      <p:sp>
        <p:nvSpPr>
          <p:cNvPr id="3" name="Content Placeholder 2">
            <a:extLst>
              <a:ext uri="{FF2B5EF4-FFF2-40B4-BE49-F238E27FC236}">
                <a16:creationId xmlns:a16="http://schemas.microsoft.com/office/drawing/2014/main" id="{7CC66F96-5C80-3A38-6B30-9D97E9BEAE78}"/>
              </a:ext>
            </a:extLst>
          </p:cNvPr>
          <p:cNvSpPr>
            <a:spLocks noGrp="1"/>
          </p:cNvSpPr>
          <p:nvPr>
            <p:ph sz="half" idx="1"/>
          </p:nvPr>
        </p:nvSpPr>
        <p:spPr>
          <a:xfrm>
            <a:off x="838200" y="2010833"/>
            <a:ext cx="5096934" cy="4166130"/>
          </a:xfrm>
        </p:spPr>
        <p:txBody>
          <a:bodyPr>
            <a:normAutofit/>
          </a:bodyPr>
          <a:lstStyle/>
          <a:p>
            <a:r>
              <a:rPr lang="en-US" dirty="0"/>
              <a:t>Quantitative Research</a:t>
            </a:r>
          </a:p>
          <a:p>
            <a:pPr lvl="1"/>
            <a:r>
              <a:rPr lang="en-US" sz="2800" dirty="0"/>
              <a:t>What?</a:t>
            </a:r>
          </a:p>
          <a:p>
            <a:pPr lvl="1"/>
            <a:r>
              <a:rPr lang="en-US" sz="2800" dirty="0"/>
              <a:t>Numerical </a:t>
            </a:r>
          </a:p>
          <a:p>
            <a:pPr lvl="1"/>
            <a:r>
              <a:rPr lang="en-US" sz="2800" dirty="0"/>
              <a:t>Discover </a:t>
            </a:r>
          </a:p>
          <a:p>
            <a:r>
              <a:rPr lang="en-US" dirty="0"/>
              <a:t>Methods </a:t>
            </a:r>
          </a:p>
          <a:p>
            <a:pPr lvl="1"/>
            <a:r>
              <a:rPr lang="en-US" sz="2800" dirty="0"/>
              <a:t>Polls</a:t>
            </a:r>
          </a:p>
          <a:p>
            <a:pPr lvl="1"/>
            <a:r>
              <a:rPr lang="en-US" sz="2800" dirty="0"/>
              <a:t>Surveys</a:t>
            </a:r>
          </a:p>
          <a:p>
            <a:pPr lvl="1"/>
            <a:r>
              <a:rPr lang="en-US" sz="2800" b="1" dirty="0"/>
              <a:t>Questionnaires</a:t>
            </a:r>
            <a:endParaRPr lang="en-US" sz="2800" dirty="0"/>
          </a:p>
        </p:txBody>
      </p:sp>
      <p:sp>
        <p:nvSpPr>
          <p:cNvPr id="4" name="Content Placeholder 3">
            <a:extLst>
              <a:ext uri="{FF2B5EF4-FFF2-40B4-BE49-F238E27FC236}">
                <a16:creationId xmlns:a16="http://schemas.microsoft.com/office/drawing/2014/main" id="{57D793E9-D706-F6DA-0E94-6AF6361D80B0}"/>
              </a:ext>
            </a:extLst>
          </p:cNvPr>
          <p:cNvSpPr>
            <a:spLocks noGrp="1"/>
          </p:cNvSpPr>
          <p:nvPr>
            <p:ph sz="half" idx="2"/>
          </p:nvPr>
        </p:nvSpPr>
        <p:spPr>
          <a:xfrm>
            <a:off x="6256866" y="2010833"/>
            <a:ext cx="5096933" cy="4166130"/>
          </a:xfrm>
        </p:spPr>
        <p:txBody>
          <a:bodyPr>
            <a:normAutofit/>
          </a:bodyPr>
          <a:lstStyle/>
          <a:p>
            <a:r>
              <a:rPr lang="en-US" dirty="0"/>
              <a:t>Qualitative Research </a:t>
            </a:r>
          </a:p>
          <a:p>
            <a:pPr lvl="1"/>
            <a:r>
              <a:rPr lang="en-US" sz="2800" dirty="0"/>
              <a:t>How and Why?</a:t>
            </a:r>
          </a:p>
          <a:p>
            <a:pPr lvl="1"/>
            <a:r>
              <a:rPr lang="en-US" sz="2800" dirty="0"/>
              <a:t>Words</a:t>
            </a:r>
          </a:p>
          <a:p>
            <a:pPr lvl="1"/>
            <a:r>
              <a:rPr lang="en-US" sz="2800" dirty="0"/>
              <a:t>Understand </a:t>
            </a:r>
          </a:p>
          <a:p>
            <a:r>
              <a:rPr lang="en-US" dirty="0"/>
              <a:t>Methods </a:t>
            </a:r>
          </a:p>
          <a:p>
            <a:pPr lvl="1"/>
            <a:r>
              <a:rPr lang="en-GB" sz="2800" dirty="0"/>
              <a:t>Focus Groups</a:t>
            </a:r>
          </a:p>
          <a:p>
            <a:pPr lvl="1"/>
            <a:r>
              <a:rPr lang="en-GB" sz="2800" b="1" dirty="0"/>
              <a:t>Interviews</a:t>
            </a:r>
          </a:p>
          <a:p>
            <a:pPr lvl="1"/>
            <a:r>
              <a:rPr lang="en-GB" sz="2800" dirty="0"/>
              <a:t>Field Observation</a:t>
            </a:r>
          </a:p>
          <a:p>
            <a:endParaRPr lang="en-GB" dirty="0"/>
          </a:p>
        </p:txBody>
      </p:sp>
    </p:spTree>
    <p:extLst>
      <p:ext uri="{BB962C8B-B14F-4D97-AF65-F5344CB8AC3E}">
        <p14:creationId xmlns:p14="http://schemas.microsoft.com/office/powerpoint/2010/main" val="39821467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 calcmode="lin" valueType="num">
                                      <p:cBhvr additive="base">
                                        <p:cTn id="4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xEl>
                                              <p:pRg st="1" end="1"/>
                                            </p:txEl>
                                          </p:spTgt>
                                        </p:tgtEl>
                                        <p:attrNameLst>
                                          <p:attrName>style.visibility</p:attrName>
                                        </p:attrNameLst>
                                      </p:cBhvr>
                                      <p:to>
                                        <p:strVal val="visible"/>
                                      </p:to>
                                    </p:set>
                                    <p:anim calcmode="lin" valueType="num">
                                      <p:cBhvr additive="base">
                                        <p:cTn id="5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
                                            <p:txEl>
                                              <p:pRg st="2" end="2"/>
                                            </p:txEl>
                                          </p:spTgt>
                                        </p:tgtEl>
                                        <p:attrNameLst>
                                          <p:attrName>style.visibility</p:attrName>
                                        </p:attrNameLst>
                                      </p:cBhvr>
                                      <p:to>
                                        <p:strVal val="visible"/>
                                      </p:to>
                                    </p:set>
                                    <p:anim calcmode="lin" valueType="num">
                                      <p:cBhvr additive="base">
                                        <p:cTn id="5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4">
                                            <p:txEl>
                                              <p:pRg st="3" end="3"/>
                                            </p:txEl>
                                          </p:spTgt>
                                        </p:tgtEl>
                                        <p:attrNameLst>
                                          <p:attrName>style.visibility</p:attrName>
                                        </p:attrNameLst>
                                      </p:cBhvr>
                                      <p:to>
                                        <p:strVal val="visible"/>
                                      </p:to>
                                    </p:set>
                                    <p:anim calcmode="lin" valueType="num">
                                      <p:cBhvr additive="base">
                                        <p:cTn id="6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 calcmode="lin" valueType="num">
                                      <p:cBhvr additive="base">
                                        <p:cTn id="7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4">
                                            <p:txEl>
                                              <p:pRg st="5" end="5"/>
                                            </p:txEl>
                                          </p:spTgt>
                                        </p:tgtEl>
                                        <p:attrNameLst>
                                          <p:attrName>style.visibility</p:attrName>
                                        </p:attrNameLst>
                                      </p:cBhvr>
                                      <p:to>
                                        <p:strVal val="visible"/>
                                      </p:to>
                                    </p:set>
                                    <p:anim calcmode="lin" valueType="num">
                                      <p:cBhvr additive="base">
                                        <p:cTn id="7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4">
                                            <p:txEl>
                                              <p:pRg st="6" end="6"/>
                                            </p:txEl>
                                          </p:spTgt>
                                        </p:tgtEl>
                                        <p:attrNameLst>
                                          <p:attrName>style.visibility</p:attrName>
                                        </p:attrNameLst>
                                      </p:cBhvr>
                                      <p:to>
                                        <p:strVal val="visible"/>
                                      </p:to>
                                    </p:set>
                                    <p:anim calcmode="lin" valueType="num">
                                      <p:cBhvr additive="base">
                                        <p:cTn id="8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8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nodeType="clickEffect">
                                  <p:stCondLst>
                                    <p:cond delay="0"/>
                                  </p:stCondLst>
                                  <p:childTnLst>
                                    <p:set>
                                      <p:cBhvr>
                                        <p:cTn id="88" dur="1" fill="hold">
                                          <p:stCondLst>
                                            <p:cond delay="0"/>
                                          </p:stCondLst>
                                        </p:cTn>
                                        <p:tgtEl>
                                          <p:spTgt spid="4">
                                            <p:txEl>
                                              <p:pRg st="7" end="7"/>
                                            </p:txEl>
                                          </p:spTgt>
                                        </p:tgtEl>
                                        <p:attrNameLst>
                                          <p:attrName>style.visibility</p:attrName>
                                        </p:attrNameLst>
                                      </p:cBhvr>
                                      <p:to>
                                        <p:strVal val="visible"/>
                                      </p:to>
                                    </p:set>
                                    <p:anim calcmode="lin" valueType="num">
                                      <p:cBhvr additive="base">
                                        <p:cTn id="8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03-Quantitative-vs-qualitative-research@2x">
            <a:extLst>
              <a:ext uri="{FF2B5EF4-FFF2-40B4-BE49-F238E27FC236}">
                <a16:creationId xmlns:a16="http://schemas.microsoft.com/office/drawing/2014/main" id="{347EADC5-DDCA-1A54-70F4-AFB26B7189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78" b="1019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606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8DDE4-BFE4-19F5-15B1-F52483515E6D}"/>
              </a:ext>
            </a:extLst>
          </p:cNvPr>
          <p:cNvSpPr>
            <a:spLocks noGrp="1"/>
          </p:cNvSpPr>
          <p:nvPr>
            <p:ph type="title"/>
          </p:nvPr>
        </p:nvSpPr>
        <p:spPr>
          <a:xfrm>
            <a:off x="838201" y="365125"/>
            <a:ext cx="5251316" cy="1807305"/>
          </a:xfrm>
        </p:spPr>
        <p:txBody>
          <a:bodyPr>
            <a:normAutofit/>
          </a:bodyPr>
          <a:lstStyle/>
          <a:p>
            <a:r>
              <a:rPr lang="en-US" dirty="0"/>
              <a:t>Marketing for Start ups </a:t>
            </a:r>
            <a:endParaRPr lang="en-GB" dirty="0"/>
          </a:p>
        </p:txBody>
      </p:sp>
      <p:sp>
        <p:nvSpPr>
          <p:cNvPr id="5" name="Content Placeholder 4">
            <a:extLst>
              <a:ext uri="{FF2B5EF4-FFF2-40B4-BE49-F238E27FC236}">
                <a16:creationId xmlns:a16="http://schemas.microsoft.com/office/drawing/2014/main" id="{3F003F27-9C92-73DD-53E5-CB328DBE35C8}"/>
              </a:ext>
            </a:extLst>
          </p:cNvPr>
          <p:cNvSpPr>
            <a:spLocks noGrp="1"/>
          </p:cNvSpPr>
          <p:nvPr>
            <p:ph idx="1"/>
          </p:nvPr>
        </p:nvSpPr>
        <p:spPr>
          <a:xfrm>
            <a:off x="838200" y="2333297"/>
            <a:ext cx="4619621" cy="3843666"/>
          </a:xfrm>
        </p:spPr>
        <p:txBody>
          <a:bodyPr>
            <a:normAutofit/>
          </a:bodyPr>
          <a:lstStyle/>
          <a:p>
            <a:r>
              <a:rPr lang="en-GB" b="1" dirty="0"/>
              <a:t>Promoting and selling products or services via various platforms </a:t>
            </a:r>
          </a:p>
          <a:p>
            <a:r>
              <a:rPr lang="en-GB" dirty="0"/>
              <a:t>Issues for startups </a:t>
            </a:r>
          </a:p>
          <a:p>
            <a:pPr lvl="1"/>
            <a:r>
              <a:rPr lang="en-GB" sz="2800" dirty="0"/>
              <a:t>Limited budget </a:t>
            </a:r>
          </a:p>
          <a:p>
            <a:pPr lvl="1"/>
            <a:r>
              <a:rPr lang="en-GB" sz="2800" dirty="0"/>
              <a:t>Too many platforms </a:t>
            </a:r>
          </a:p>
          <a:p>
            <a:pPr lvl="1"/>
            <a:r>
              <a:rPr lang="en-GB" sz="2800" dirty="0"/>
              <a:t>Not trained to market </a:t>
            </a:r>
          </a:p>
        </p:txBody>
      </p:sp>
      <p:pic>
        <p:nvPicPr>
          <p:cNvPr id="7" name="Picture 6" descr="Person watching empty phone">
            <a:extLst>
              <a:ext uri="{FF2B5EF4-FFF2-40B4-BE49-F238E27FC236}">
                <a16:creationId xmlns:a16="http://schemas.microsoft.com/office/drawing/2014/main" id="{2642F110-2350-AA99-C9D1-829C62A04A4E}"/>
              </a:ext>
            </a:extLst>
          </p:cNvPr>
          <p:cNvPicPr>
            <a:picLocks noChangeAspect="1"/>
          </p:cNvPicPr>
          <p:nvPr/>
        </p:nvPicPr>
        <p:blipFill rotWithShape="1">
          <a:blip r:embed="rId2"/>
          <a:srcRect l="36561" r="540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92721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What frequency of taxi use do you currently have?</a:t>
            </a:r>
          </a:p>
          <a:p>
            <a:r>
              <a:rPr lang="en-GB" dirty="0"/>
              <a:t>a) Daily</a:t>
            </a:r>
          </a:p>
          <a:p>
            <a:r>
              <a:rPr lang="en-GB" dirty="0"/>
              <a:t>b) Weekly</a:t>
            </a:r>
          </a:p>
          <a:p>
            <a:r>
              <a:rPr lang="en-GB" dirty="0"/>
              <a:t>c) Monthly</a:t>
            </a:r>
          </a:p>
          <a:p>
            <a:r>
              <a:rPr lang="en-GB" dirty="0"/>
              <a:t>d) Rarely or never</a:t>
            </a:r>
          </a:p>
        </p:txBody>
      </p:sp>
    </p:spTree>
    <p:extLst>
      <p:ext uri="{BB962C8B-B14F-4D97-AF65-F5344CB8AC3E}">
        <p14:creationId xmlns:p14="http://schemas.microsoft.com/office/powerpoint/2010/main" val="3914803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How important is safety as a factor when choosing a transportation service?</a:t>
            </a:r>
          </a:p>
          <a:p>
            <a:r>
              <a:rPr lang="en-GB" dirty="0"/>
              <a:t>a) Extremely important</a:t>
            </a:r>
          </a:p>
          <a:p>
            <a:r>
              <a:rPr lang="en-GB" dirty="0"/>
              <a:t>b) Very important</a:t>
            </a:r>
          </a:p>
          <a:p>
            <a:r>
              <a:rPr lang="en-GB" dirty="0"/>
              <a:t>c) Somewhat important</a:t>
            </a:r>
          </a:p>
          <a:p>
            <a:r>
              <a:rPr lang="en-GB" dirty="0"/>
              <a:t>d) Not important</a:t>
            </a:r>
          </a:p>
        </p:txBody>
      </p:sp>
    </p:spTree>
    <p:extLst>
      <p:ext uri="{BB962C8B-B14F-4D97-AF65-F5344CB8AC3E}">
        <p14:creationId xmlns:p14="http://schemas.microsoft.com/office/powerpoint/2010/main" val="3607265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Are you aware of any existing women-only taxi services in your area?</a:t>
            </a:r>
          </a:p>
          <a:p>
            <a:r>
              <a:rPr lang="en-GB" dirty="0"/>
              <a:t>a) Yes</a:t>
            </a:r>
          </a:p>
          <a:p>
            <a:r>
              <a:rPr lang="en-GB" dirty="0"/>
              <a:t>b) No</a:t>
            </a:r>
          </a:p>
        </p:txBody>
      </p:sp>
    </p:spTree>
    <p:extLst>
      <p:ext uri="{BB962C8B-B14F-4D97-AF65-F5344CB8AC3E}">
        <p14:creationId xmlns:p14="http://schemas.microsoft.com/office/powerpoint/2010/main" val="42448980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If yes, how satisfied are you with the existing women-only taxi services?</a:t>
            </a:r>
          </a:p>
          <a:p>
            <a:r>
              <a:rPr lang="en-GB" dirty="0"/>
              <a:t>a) Very satisfied</a:t>
            </a:r>
          </a:p>
          <a:p>
            <a:r>
              <a:rPr lang="en-GB" dirty="0"/>
              <a:t>b) Satisfied</a:t>
            </a:r>
          </a:p>
          <a:p>
            <a:r>
              <a:rPr lang="en-GB" dirty="0"/>
              <a:t>c) Neutral</a:t>
            </a:r>
          </a:p>
          <a:p>
            <a:r>
              <a:rPr lang="en-GB" dirty="0"/>
              <a:t>d) Dissatisfied</a:t>
            </a:r>
          </a:p>
          <a:p>
            <a:r>
              <a:rPr lang="en-GB" dirty="0"/>
              <a:t>e) Very dissatisfied</a:t>
            </a:r>
          </a:p>
        </p:txBody>
      </p:sp>
    </p:spTree>
    <p:extLst>
      <p:ext uri="{BB962C8B-B14F-4D97-AF65-F5344CB8AC3E}">
        <p14:creationId xmlns:p14="http://schemas.microsoft.com/office/powerpoint/2010/main" val="1454218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How much of a premium, if any, would you be willing to pay for a women-only taxi service compared to a mixed-gender service?</a:t>
            </a:r>
          </a:p>
          <a:p>
            <a:r>
              <a:rPr lang="en-GB" dirty="0"/>
              <a:t>a) No premium</a:t>
            </a:r>
          </a:p>
          <a:p>
            <a:r>
              <a:rPr lang="en-GB" dirty="0"/>
              <a:t>b) Up to 10%</a:t>
            </a:r>
          </a:p>
          <a:p>
            <a:r>
              <a:rPr lang="en-GB" dirty="0"/>
              <a:t>c) 11-20%</a:t>
            </a:r>
          </a:p>
          <a:p>
            <a:r>
              <a:rPr lang="en-GB" dirty="0"/>
              <a:t>d) More than 20%</a:t>
            </a:r>
          </a:p>
        </p:txBody>
      </p:sp>
    </p:spTree>
    <p:extLst>
      <p:ext uri="{BB962C8B-B14F-4D97-AF65-F5344CB8AC3E}">
        <p14:creationId xmlns:p14="http://schemas.microsoft.com/office/powerpoint/2010/main" val="244972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What is your age group?</a:t>
            </a:r>
          </a:p>
          <a:p>
            <a:r>
              <a:rPr lang="en-GB" dirty="0"/>
              <a:t>a) 18-24</a:t>
            </a:r>
          </a:p>
          <a:p>
            <a:r>
              <a:rPr lang="en-GB" dirty="0"/>
              <a:t>b) 25-34</a:t>
            </a:r>
          </a:p>
          <a:p>
            <a:r>
              <a:rPr lang="en-GB" dirty="0"/>
              <a:t>c) 35-44</a:t>
            </a:r>
          </a:p>
          <a:p>
            <a:r>
              <a:rPr lang="en-GB" dirty="0"/>
              <a:t>d) 45-54</a:t>
            </a:r>
          </a:p>
          <a:p>
            <a:r>
              <a:rPr lang="en-GB" dirty="0"/>
              <a:t>e) 55 and above</a:t>
            </a:r>
          </a:p>
        </p:txBody>
      </p:sp>
    </p:spTree>
    <p:extLst>
      <p:ext uri="{BB962C8B-B14F-4D97-AF65-F5344CB8AC3E}">
        <p14:creationId xmlns:p14="http://schemas.microsoft.com/office/powerpoint/2010/main" val="2870832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4EDD-4F7A-803B-C71D-6EA500F5999D}"/>
              </a:ext>
            </a:extLst>
          </p:cNvPr>
          <p:cNvSpPr>
            <a:spLocks noGrp="1"/>
          </p:cNvSpPr>
          <p:nvPr>
            <p:ph type="title"/>
          </p:nvPr>
        </p:nvSpPr>
        <p:spPr/>
        <p:txBody>
          <a:bodyPr/>
          <a:lstStyle/>
          <a:p>
            <a:r>
              <a:rPr lang="en-US" dirty="0"/>
              <a:t>Example Questionnaire Questions </a:t>
            </a:r>
            <a:endParaRPr lang="en-GB" dirty="0"/>
          </a:p>
        </p:txBody>
      </p:sp>
      <p:sp>
        <p:nvSpPr>
          <p:cNvPr id="3" name="Content Placeholder 2">
            <a:extLst>
              <a:ext uri="{FF2B5EF4-FFF2-40B4-BE49-F238E27FC236}">
                <a16:creationId xmlns:a16="http://schemas.microsoft.com/office/drawing/2014/main" id="{D45BE121-D04E-7AA0-5294-8189853C2DB8}"/>
              </a:ext>
            </a:extLst>
          </p:cNvPr>
          <p:cNvSpPr>
            <a:spLocks noGrp="1"/>
          </p:cNvSpPr>
          <p:nvPr>
            <p:ph idx="1"/>
          </p:nvPr>
        </p:nvSpPr>
        <p:spPr/>
        <p:txBody>
          <a:bodyPr/>
          <a:lstStyle/>
          <a:p>
            <a:r>
              <a:rPr lang="en-GB" dirty="0"/>
              <a:t>In which city do you primarily use taxi services?</a:t>
            </a:r>
          </a:p>
          <a:p>
            <a:r>
              <a:rPr lang="en-GB" dirty="0"/>
              <a:t>a) Karachi</a:t>
            </a:r>
          </a:p>
          <a:p>
            <a:r>
              <a:rPr lang="en-GB" dirty="0"/>
              <a:t>b) Lahore</a:t>
            </a:r>
          </a:p>
          <a:p>
            <a:r>
              <a:rPr lang="en-GB" dirty="0"/>
              <a:t>c) Islamabad</a:t>
            </a:r>
          </a:p>
          <a:p>
            <a:r>
              <a:rPr lang="en-GB" dirty="0"/>
              <a:t>d) Other (please specify)</a:t>
            </a:r>
          </a:p>
        </p:txBody>
      </p:sp>
    </p:spTree>
    <p:extLst>
      <p:ext uri="{BB962C8B-B14F-4D97-AF65-F5344CB8AC3E}">
        <p14:creationId xmlns:p14="http://schemas.microsoft.com/office/powerpoint/2010/main" val="1706075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7BBB5-E4EA-6EB3-3CEA-F4042ECF9F31}"/>
              </a:ext>
            </a:extLst>
          </p:cNvPr>
          <p:cNvSpPr>
            <a:spLocks noGrp="1"/>
          </p:cNvSpPr>
          <p:nvPr>
            <p:ph type="title"/>
          </p:nvPr>
        </p:nvSpPr>
        <p:spPr/>
        <p:txBody>
          <a:bodyPr/>
          <a:lstStyle/>
          <a:p>
            <a:r>
              <a:rPr lang="en-US"/>
              <a:t>Example Interview Questions </a:t>
            </a:r>
            <a:endParaRPr lang="en-GB" dirty="0"/>
          </a:p>
        </p:txBody>
      </p:sp>
      <p:sp>
        <p:nvSpPr>
          <p:cNvPr id="3" name="Content Placeholder 2">
            <a:extLst>
              <a:ext uri="{FF2B5EF4-FFF2-40B4-BE49-F238E27FC236}">
                <a16:creationId xmlns:a16="http://schemas.microsoft.com/office/drawing/2014/main" id="{EB592D33-2C31-3519-6EF1-85C7166AE198}"/>
              </a:ext>
            </a:extLst>
          </p:cNvPr>
          <p:cNvSpPr>
            <a:spLocks noGrp="1"/>
          </p:cNvSpPr>
          <p:nvPr>
            <p:ph idx="1"/>
          </p:nvPr>
        </p:nvSpPr>
        <p:spPr/>
        <p:txBody>
          <a:bodyPr>
            <a:normAutofit lnSpcReduction="10000"/>
          </a:bodyPr>
          <a:lstStyle/>
          <a:p>
            <a:r>
              <a:rPr lang="en-GB"/>
              <a:t>Can you share your experiences and challenges when it comes to using transportation services in Pakistan, especially taxis?</a:t>
            </a:r>
          </a:p>
          <a:p>
            <a:r>
              <a:rPr lang="en-GB"/>
              <a:t>In your opinion, how important is the aspect of safety when using transportation services, and what specific safety concerns do you have?</a:t>
            </a:r>
          </a:p>
          <a:p>
            <a:r>
              <a:rPr lang="en-GB"/>
              <a:t>If a women-only taxi service were available, what specific features or services would you expect to see that would make you choose it over other options?</a:t>
            </a:r>
          </a:p>
          <a:p>
            <a:r>
              <a:rPr lang="en-GB"/>
              <a:t>Based on your experiences with existing transportation services, what improvements or changes would you suggest for a women-only taxi service to better meet the needs of women in Pakistan?</a:t>
            </a:r>
          </a:p>
          <a:p>
            <a:endParaRPr lang="en-GB" dirty="0"/>
          </a:p>
        </p:txBody>
      </p:sp>
    </p:spTree>
    <p:extLst>
      <p:ext uri="{BB962C8B-B14F-4D97-AF65-F5344CB8AC3E}">
        <p14:creationId xmlns:p14="http://schemas.microsoft.com/office/powerpoint/2010/main" val="215744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539174-65D6-FF7B-76ED-4D37D9B62E5A}"/>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a:solidFill>
                  <a:srgbClr val="3F3F3F"/>
                </a:solidFill>
              </a:rPr>
              <a:t>4. Analyze Data </a:t>
            </a:r>
            <a:endParaRPr lang="en-GB" sz="3600">
              <a:solidFill>
                <a:srgbClr val="3F3F3F"/>
              </a:solidFill>
            </a:endParaRPr>
          </a:p>
        </p:txBody>
      </p:sp>
      <p:sp>
        <p:nvSpPr>
          <p:cNvPr id="4" name="Content Placeholder 3">
            <a:extLst>
              <a:ext uri="{FF2B5EF4-FFF2-40B4-BE49-F238E27FC236}">
                <a16:creationId xmlns:a16="http://schemas.microsoft.com/office/drawing/2014/main" id="{E150E9B2-E372-A724-1EF1-84438D2D0FDB}"/>
              </a:ext>
            </a:extLst>
          </p:cNvPr>
          <p:cNvSpPr>
            <a:spLocks noGrp="1"/>
          </p:cNvSpPr>
          <p:nvPr>
            <p:ph sz="half" idx="1"/>
          </p:nvPr>
        </p:nvSpPr>
        <p:spPr>
          <a:xfrm>
            <a:off x="1476915" y="2888250"/>
            <a:ext cx="4297351" cy="2959777"/>
          </a:xfrm>
        </p:spPr>
        <p:txBody>
          <a:bodyPr anchor="t">
            <a:normAutofit/>
          </a:bodyPr>
          <a:lstStyle/>
          <a:p>
            <a:r>
              <a:rPr lang="en-US" sz="3200" dirty="0"/>
              <a:t>Quantitative Data </a:t>
            </a:r>
          </a:p>
          <a:p>
            <a:pPr lvl="1"/>
            <a:r>
              <a:rPr lang="en-US" sz="3200" dirty="0"/>
              <a:t>Excel Formulas </a:t>
            </a:r>
          </a:p>
          <a:p>
            <a:pPr lvl="1"/>
            <a:r>
              <a:rPr lang="en-US" sz="3200" dirty="0"/>
              <a:t>Simple % </a:t>
            </a:r>
            <a:endParaRPr lang="en-GB" sz="3200" dirty="0"/>
          </a:p>
        </p:txBody>
      </p:sp>
      <p:cxnSp>
        <p:nvCxnSpPr>
          <p:cNvPr id="12" name="Straight Connector 11">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F6A871E8-17A1-0B31-1EEF-F3326BF6C3DF}"/>
              </a:ext>
            </a:extLst>
          </p:cNvPr>
          <p:cNvSpPr>
            <a:spLocks noGrp="1"/>
          </p:cNvSpPr>
          <p:nvPr>
            <p:ph sz="half" idx="2"/>
          </p:nvPr>
        </p:nvSpPr>
        <p:spPr>
          <a:xfrm>
            <a:off x="6417731" y="2888250"/>
            <a:ext cx="4292594" cy="2959778"/>
          </a:xfrm>
        </p:spPr>
        <p:txBody>
          <a:bodyPr anchor="t">
            <a:normAutofit/>
          </a:bodyPr>
          <a:lstStyle/>
          <a:p>
            <a:r>
              <a:rPr lang="en-US" sz="3200" dirty="0"/>
              <a:t>Qualitative Data </a:t>
            </a:r>
          </a:p>
          <a:p>
            <a:pPr lvl="1"/>
            <a:r>
              <a:rPr lang="en-US" sz="3200" dirty="0"/>
              <a:t>Identify Keywords</a:t>
            </a:r>
          </a:p>
          <a:p>
            <a:pPr lvl="1"/>
            <a:r>
              <a:rPr lang="en-US" sz="3200" dirty="0"/>
              <a:t>Identity Themes </a:t>
            </a:r>
            <a:endParaRPr lang="en-GB" sz="3200" dirty="0"/>
          </a:p>
        </p:txBody>
      </p:sp>
    </p:spTree>
    <p:extLst>
      <p:ext uri="{BB962C8B-B14F-4D97-AF65-F5344CB8AC3E}">
        <p14:creationId xmlns:p14="http://schemas.microsoft.com/office/powerpoint/2010/main" val="3667076103"/>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242AE-FDE0-CC67-6077-FE94D1309AF6}"/>
              </a:ext>
            </a:extLst>
          </p:cNvPr>
          <p:cNvSpPr>
            <a:spLocks noGrp="1"/>
          </p:cNvSpPr>
          <p:nvPr>
            <p:ph type="title"/>
          </p:nvPr>
        </p:nvSpPr>
        <p:spPr/>
        <p:txBody>
          <a:bodyPr/>
          <a:lstStyle/>
          <a:p>
            <a:r>
              <a:rPr lang="en-US"/>
              <a:t>5. Report Findings  </a:t>
            </a:r>
            <a:endParaRPr lang="en-GB" dirty="0"/>
          </a:p>
        </p:txBody>
      </p:sp>
      <p:sp>
        <p:nvSpPr>
          <p:cNvPr id="4" name="Text Placeholder 3">
            <a:extLst>
              <a:ext uri="{FF2B5EF4-FFF2-40B4-BE49-F238E27FC236}">
                <a16:creationId xmlns:a16="http://schemas.microsoft.com/office/drawing/2014/main" id="{E46C47C6-63D3-5F88-6010-E9EEBE3AACAE}"/>
              </a:ext>
            </a:extLst>
          </p:cNvPr>
          <p:cNvSpPr>
            <a:spLocks noGrp="1"/>
          </p:cNvSpPr>
          <p:nvPr>
            <p:ph type="body" idx="1"/>
          </p:nvPr>
        </p:nvSpPr>
        <p:spPr/>
        <p:txBody>
          <a:bodyPr/>
          <a:lstStyle/>
          <a:p>
            <a:r>
              <a:rPr lang="en-US"/>
              <a:t>Quantitative Data </a:t>
            </a:r>
            <a:endParaRPr lang="en-GB" dirty="0"/>
          </a:p>
        </p:txBody>
      </p:sp>
      <p:sp>
        <p:nvSpPr>
          <p:cNvPr id="5" name="Content Placeholder 4">
            <a:extLst>
              <a:ext uri="{FF2B5EF4-FFF2-40B4-BE49-F238E27FC236}">
                <a16:creationId xmlns:a16="http://schemas.microsoft.com/office/drawing/2014/main" id="{B4D65169-9D1F-B970-5D61-8893B0DBDAB6}"/>
              </a:ext>
            </a:extLst>
          </p:cNvPr>
          <p:cNvSpPr>
            <a:spLocks noGrp="1"/>
          </p:cNvSpPr>
          <p:nvPr>
            <p:ph sz="half" idx="2"/>
          </p:nvPr>
        </p:nvSpPr>
        <p:spPr/>
        <p:txBody>
          <a:bodyPr/>
          <a:lstStyle/>
          <a:p>
            <a:r>
              <a:rPr lang="en-US" dirty="0"/>
              <a:t>Report in numbers</a:t>
            </a:r>
          </a:p>
          <a:p>
            <a:r>
              <a:rPr lang="en-US" dirty="0"/>
              <a:t>Graphs and Figures</a:t>
            </a:r>
          </a:p>
          <a:p>
            <a:r>
              <a:rPr lang="en-US" dirty="0"/>
              <a:t>Answer What and How Much?</a:t>
            </a:r>
          </a:p>
          <a:p>
            <a:endParaRPr lang="en-GB" dirty="0"/>
          </a:p>
        </p:txBody>
      </p:sp>
      <p:sp>
        <p:nvSpPr>
          <p:cNvPr id="6" name="Text Placeholder 5">
            <a:extLst>
              <a:ext uri="{FF2B5EF4-FFF2-40B4-BE49-F238E27FC236}">
                <a16:creationId xmlns:a16="http://schemas.microsoft.com/office/drawing/2014/main" id="{19D7F794-207A-3D9E-6D82-CE9CDC8D44CE}"/>
              </a:ext>
            </a:extLst>
          </p:cNvPr>
          <p:cNvSpPr>
            <a:spLocks noGrp="1"/>
          </p:cNvSpPr>
          <p:nvPr>
            <p:ph type="body" sz="quarter" idx="3"/>
          </p:nvPr>
        </p:nvSpPr>
        <p:spPr/>
        <p:txBody>
          <a:bodyPr/>
          <a:lstStyle/>
          <a:p>
            <a:r>
              <a:rPr lang="en-US"/>
              <a:t>Qualitative Data</a:t>
            </a:r>
            <a:endParaRPr lang="en-GB" dirty="0"/>
          </a:p>
        </p:txBody>
      </p:sp>
      <p:sp>
        <p:nvSpPr>
          <p:cNvPr id="7" name="Content Placeholder 6">
            <a:extLst>
              <a:ext uri="{FF2B5EF4-FFF2-40B4-BE49-F238E27FC236}">
                <a16:creationId xmlns:a16="http://schemas.microsoft.com/office/drawing/2014/main" id="{DE2486C6-7078-3B42-87A9-D10B96E52221}"/>
              </a:ext>
            </a:extLst>
          </p:cNvPr>
          <p:cNvSpPr>
            <a:spLocks noGrp="1"/>
          </p:cNvSpPr>
          <p:nvPr>
            <p:ph sz="quarter" idx="4"/>
          </p:nvPr>
        </p:nvSpPr>
        <p:spPr/>
        <p:txBody>
          <a:bodyPr/>
          <a:lstStyle/>
          <a:p>
            <a:r>
              <a:rPr lang="en-US" dirty="0"/>
              <a:t>Report in words </a:t>
            </a:r>
          </a:p>
          <a:p>
            <a:r>
              <a:rPr lang="en-US" dirty="0"/>
              <a:t>People’s emotions </a:t>
            </a:r>
          </a:p>
          <a:p>
            <a:r>
              <a:rPr lang="en-US" dirty="0"/>
              <a:t>Answer Why </a:t>
            </a:r>
          </a:p>
          <a:p>
            <a:endParaRPr lang="en-GB" dirty="0"/>
          </a:p>
        </p:txBody>
      </p:sp>
    </p:spTree>
    <p:extLst>
      <p:ext uri="{BB962C8B-B14F-4D97-AF65-F5344CB8AC3E}">
        <p14:creationId xmlns:p14="http://schemas.microsoft.com/office/powerpoint/2010/main" val="94608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fade">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F578-632F-DA0E-64CA-4C38E63ADEEE}"/>
              </a:ext>
            </a:extLst>
          </p:cNvPr>
          <p:cNvSpPr>
            <a:spLocks noGrp="1"/>
          </p:cNvSpPr>
          <p:nvPr>
            <p:ph type="title"/>
          </p:nvPr>
        </p:nvSpPr>
        <p:spPr/>
        <p:txBody>
          <a:bodyPr/>
          <a:lstStyle/>
          <a:p>
            <a:r>
              <a:rPr lang="en-US" dirty="0"/>
              <a:t>Marketing Mix  </a:t>
            </a:r>
            <a:endParaRPr lang="en-GB" dirty="0"/>
          </a:p>
        </p:txBody>
      </p:sp>
      <p:sp>
        <p:nvSpPr>
          <p:cNvPr id="3" name="Content Placeholder 2">
            <a:extLst>
              <a:ext uri="{FF2B5EF4-FFF2-40B4-BE49-F238E27FC236}">
                <a16:creationId xmlns:a16="http://schemas.microsoft.com/office/drawing/2014/main" id="{A7258D39-A7F7-1D40-0F30-3B1D9D896F4D}"/>
              </a:ext>
            </a:extLst>
          </p:cNvPr>
          <p:cNvSpPr>
            <a:spLocks noGrp="1"/>
          </p:cNvSpPr>
          <p:nvPr>
            <p:ph idx="1"/>
          </p:nvPr>
        </p:nvSpPr>
        <p:spPr/>
        <p:txBody>
          <a:bodyPr>
            <a:normAutofit/>
          </a:bodyPr>
          <a:lstStyle/>
          <a:p>
            <a:r>
              <a:rPr lang="en-GB" sz="3600" dirty="0"/>
              <a:t>Product</a:t>
            </a:r>
          </a:p>
          <a:p>
            <a:r>
              <a:rPr lang="en-GB" sz="3600" dirty="0"/>
              <a:t>Price</a:t>
            </a:r>
          </a:p>
          <a:p>
            <a:r>
              <a:rPr lang="en-GB" sz="3600" dirty="0"/>
              <a:t>Place</a:t>
            </a:r>
          </a:p>
          <a:p>
            <a:r>
              <a:rPr lang="en-GB" sz="3600" b="1" dirty="0"/>
              <a:t>Promotion.</a:t>
            </a:r>
          </a:p>
          <a:p>
            <a:endParaRPr lang="en-GB" sz="3600" dirty="0"/>
          </a:p>
        </p:txBody>
      </p:sp>
    </p:spTree>
    <p:extLst>
      <p:ext uri="{BB962C8B-B14F-4D97-AF65-F5344CB8AC3E}">
        <p14:creationId xmlns:p14="http://schemas.microsoft.com/office/powerpoint/2010/main" val="3907345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8242AE-FDE0-CC67-6077-FE94D1309AF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gn="ctr"/>
            <a:r>
              <a:rPr lang="en-US" kern="1200">
                <a:solidFill>
                  <a:schemeClr val="tx1"/>
                </a:solidFill>
                <a:latin typeface="+mj-lt"/>
                <a:ea typeface="+mj-ea"/>
                <a:cs typeface="+mj-cs"/>
              </a:rPr>
              <a:t>5. Report Findings </a:t>
            </a:r>
          </a:p>
        </p:txBody>
      </p:sp>
      <p:sp>
        <p:nvSpPr>
          <p:cNvPr id="4" name="Text Placeholder 3">
            <a:extLst>
              <a:ext uri="{FF2B5EF4-FFF2-40B4-BE49-F238E27FC236}">
                <a16:creationId xmlns:a16="http://schemas.microsoft.com/office/drawing/2014/main" id="{E46C47C6-63D3-5F88-6010-E9EEBE3AACAE}"/>
              </a:ext>
            </a:extLst>
          </p:cNvPr>
          <p:cNvSpPr>
            <a:spLocks/>
          </p:cNvSpPr>
          <p:nvPr/>
        </p:nvSpPr>
        <p:spPr>
          <a:xfrm>
            <a:off x="1021482" y="1825625"/>
            <a:ext cx="4977991" cy="795191"/>
          </a:xfrm>
          <a:prstGeom prst="rect">
            <a:avLst/>
          </a:prstGeom>
        </p:spPr>
        <p:txBody>
          <a:bodyPr/>
          <a:lstStyle/>
          <a:p>
            <a:pPr defTabSz="877824">
              <a:spcAft>
                <a:spcPts val="600"/>
              </a:spcAft>
            </a:pPr>
            <a:r>
              <a:rPr lang="en-US" sz="3600" b="1" kern="1200" dirty="0">
                <a:solidFill>
                  <a:schemeClr val="tx1"/>
                </a:solidFill>
              </a:rPr>
              <a:t>Quantitative Data </a:t>
            </a:r>
            <a:endParaRPr lang="en-GB" sz="4000" b="1" dirty="0"/>
          </a:p>
        </p:txBody>
      </p:sp>
      <p:sp>
        <p:nvSpPr>
          <p:cNvPr id="5" name="Content Placeholder 4">
            <a:extLst>
              <a:ext uri="{FF2B5EF4-FFF2-40B4-BE49-F238E27FC236}">
                <a16:creationId xmlns:a16="http://schemas.microsoft.com/office/drawing/2014/main" id="{B4D65169-9D1F-B970-5D61-8893B0DBDAB6}"/>
              </a:ext>
            </a:extLst>
          </p:cNvPr>
          <p:cNvSpPr>
            <a:spLocks/>
          </p:cNvSpPr>
          <p:nvPr/>
        </p:nvSpPr>
        <p:spPr>
          <a:xfrm>
            <a:off x="1021482" y="2620816"/>
            <a:ext cx="4977991" cy="3556147"/>
          </a:xfrm>
          <a:prstGeom prst="rect">
            <a:avLst/>
          </a:prstGeom>
        </p:spPr>
        <p:txBody>
          <a:bodyPr>
            <a:noAutofit/>
          </a:bodyPr>
          <a:lstStyle/>
          <a:p>
            <a:pPr defTabSz="877824">
              <a:spcAft>
                <a:spcPts val="600"/>
              </a:spcAft>
            </a:pPr>
            <a:r>
              <a:rPr lang="en-US" sz="2800" kern="1200" dirty="0">
                <a:solidFill>
                  <a:schemeClr val="tx1"/>
                </a:solidFill>
                <a:latin typeface="+mn-lt"/>
                <a:ea typeface="+mn-ea"/>
                <a:cs typeface="+mn-cs"/>
              </a:rPr>
              <a:t>70% Working Women Willing to Use Taxi Service for Women in Islamabad  </a:t>
            </a:r>
          </a:p>
          <a:p>
            <a:pPr defTabSz="877824">
              <a:spcAft>
                <a:spcPts val="600"/>
              </a:spcAft>
            </a:pPr>
            <a:r>
              <a:rPr lang="en-US" sz="2800" kern="1200" dirty="0">
                <a:solidFill>
                  <a:schemeClr val="tx1"/>
                </a:solidFill>
                <a:latin typeface="+mn-lt"/>
                <a:ea typeface="+mn-ea"/>
                <a:cs typeface="+mn-cs"/>
              </a:rPr>
              <a:t>Willing to Pay 70-100 PKR per km</a:t>
            </a:r>
          </a:p>
          <a:p>
            <a:pPr defTabSz="877824">
              <a:spcAft>
                <a:spcPts val="600"/>
              </a:spcAft>
            </a:pPr>
            <a:r>
              <a:rPr lang="en-US" sz="2800" kern="1200" dirty="0">
                <a:solidFill>
                  <a:schemeClr val="tx1"/>
                </a:solidFill>
                <a:latin typeface="+mn-lt"/>
                <a:ea typeface="+mn-ea"/>
                <a:cs typeface="+mn-cs"/>
              </a:rPr>
              <a:t>Based in Islamabad</a:t>
            </a:r>
            <a:endParaRPr lang="en-GB" sz="3200" dirty="0"/>
          </a:p>
        </p:txBody>
      </p:sp>
      <p:sp>
        <p:nvSpPr>
          <p:cNvPr id="6" name="Text Placeholder 5">
            <a:extLst>
              <a:ext uri="{FF2B5EF4-FFF2-40B4-BE49-F238E27FC236}">
                <a16:creationId xmlns:a16="http://schemas.microsoft.com/office/drawing/2014/main" id="{19D7F794-207A-3D9E-6D82-CE9CDC8D44CE}"/>
              </a:ext>
            </a:extLst>
          </p:cNvPr>
          <p:cNvSpPr>
            <a:spLocks/>
          </p:cNvSpPr>
          <p:nvPr/>
        </p:nvSpPr>
        <p:spPr>
          <a:xfrm>
            <a:off x="6168011" y="1825625"/>
            <a:ext cx="5002507" cy="795191"/>
          </a:xfrm>
          <a:prstGeom prst="rect">
            <a:avLst/>
          </a:prstGeom>
        </p:spPr>
        <p:txBody>
          <a:bodyPr/>
          <a:lstStyle/>
          <a:p>
            <a:pPr defTabSz="877824">
              <a:spcAft>
                <a:spcPts val="600"/>
              </a:spcAft>
            </a:pPr>
            <a:r>
              <a:rPr lang="en-US" sz="3600" b="1" kern="1200" dirty="0">
                <a:solidFill>
                  <a:schemeClr val="tx1"/>
                </a:solidFill>
              </a:rPr>
              <a:t>Qualitative Data</a:t>
            </a:r>
            <a:endParaRPr lang="en-GB" sz="4000" b="1" dirty="0"/>
          </a:p>
        </p:txBody>
      </p:sp>
      <p:sp>
        <p:nvSpPr>
          <p:cNvPr id="7" name="Content Placeholder 6">
            <a:extLst>
              <a:ext uri="{FF2B5EF4-FFF2-40B4-BE49-F238E27FC236}">
                <a16:creationId xmlns:a16="http://schemas.microsoft.com/office/drawing/2014/main" id="{DE2486C6-7078-3B42-87A9-D10B96E52221}"/>
              </a:ext>
            </a:extLst>
          </p:cNvPr>
          <p:cNvSpPr>
            <a:spLocks/>
          </p:cNvSpPr>
          <p:nvPr/>
        </p:nvSpPr>
        <p:spPr>
          <a:xfrm>
            <a:off x="6168011" y="2620816"/>
            <a:ext cx="5002507" cy="3556147"/>
          </a:xfrm>
          <a:prstGeom prst="rect">
            <a:avLst/>
          </a:prstGeom>
        </p:spPr>
        <p:txBody>
          <a:bodyPr>
            <a:noAutofit/>
          </a:bodyPr>
          <a:lstStyle/>
          <a:p>
            <a:pPr defTabSz="877824">
              <a:spcAft>
                <a:spcPts val="600"/>
              </a:spcAft>
            </a:pPr>
            <a:r>
              <a:rPr lang="en-US" sz="2000" kern="1200" dirty="0">
                <a:solidFill>
                  <a:schemeClr val="tx1"/>
                </a:solidFill>
                <a:latin typeface="+mn-lt"/>
                <a:ea typeface="+mn-ea"/>
                <a:cs typeface="+mn-cs"/>
              </a:rPr>
              <a:t>Concerned with Safety with Other Services </a:t>
            </a:r>
          </a:p>
          <a:p>
            <a:pPr marL="438912" lvl="1" defTabSz="877824">
              <a:spcAft>
                <a:spcPts val="600"/>
              </a:spcAft>
            </a:pPr>
            <a:r>
              <a:rPr lang="en-GB" sz="2000" kern="1200" dirty="0">
                <a:solidFill>
                  <a:schemeClr val="tx1"/>
                </a:solidFill>
                <a:latin typeface="+mn-lt"/>
                <a:ea typeface="+mn-ea"/>
                <a:cs typeface="+mn-cs"/>
              </a:rPr>
              <a:t>"I often find it challenging to use regular taxis, especially during late hours. Safety concerns and uncomfortable experiences with male drivers have been recurring issues for me."</a:t>
            </a:r>
            <a:endParaRPr lang="en-US" sz="2000" kern="1200" dirty="0">
              <a:solidFill>
                <a:schemeClr val="tx1"/>
              </a:solidFill>
              <a:latin typeface="+mn-lt"/>
              <a:ea typeface="+mn-ea"/>
              <a:cs typeface="+mn-cs"/>
            </a:endParaRPr>
          </a:p>
          <a:p>
            <a:pPr defTabSz="877824">
              <a:spcAft>
                <a:spcPts val="600"/>
              </a:spcAft>
            </a:pPr>
            <a:r>
              <a:rPr lang="en-US" sz="2000" kern="1200" dirty="0">
                <a:solidFill>
                  <a:schemeClr val="tx1"/>
                </a:solidFill>
                <a:latin typeface="+mn-lt"/>
                <a:ea typeface="+mn-ea"/>
                <a:cs typeface="+mn-cs"/>
              </a:rPr>
              <a:t>Feel Safe and Secure with Other Women </a:t>
            </a:r>
          </a:p>
          <a:p>
            <a:pPr defTabSz="877824">
              <a:spcAft>
                <a:spcPts val="600"/>
              </a:spcAft>
            </a:pPr>
            <a:r>
              <a:rPr lang="en-US" sz="2000" kern="1200" dirty="0">
                <a:solidFill>
                  <a:schemeClr val="tx1"/>
                </a:solidFill>
                <a:latin typeface="+mn-lt"/>
                <a:ea typeface="+mn-ea"/>
                <a:cs typeface="+mn-cs"/>
              </a:rPr>
              <a:t>Concerned about Driving Skills of Women Drivers </a:t>
            </a:r>
          </a:p>
          <a:p>
            <a:pPr defTabSz="877824">
              <a:spcAft>
                <a:spcPts val="600"/>
              </a:spcAft>
            </a:pPr>
            <a:r>
              <a:rPr lang="en-US" sz="2000" kern="1200" dirty="0">
                <a:solidFill>
                  <a:schemeClr val="tx1"/>
                </a:solidFill>
                <a:latin typeface="+mn-lt"/>
                <a:ea typeface="+mn-ea"/>
                <a:cs typeface="+mn-cs"/>
              </a:rPr>
              <a:t>Concerned about the Immediate Availability </a:t>
            </a:r>
            <a:endParaRPr lang="en-GB" sz="2400" dirty="0"/>
          </a:p>
        </p:txBody>
      </p:sp>
    </p:spTree>
    <p:extLst>
      <p:ext uri="{BB962C8B-B14F-4D97-AF65-F5344CB8AC3E}">
        <p14:creationId xmlns:p14="http://schemas.microsoft.com/office/powerpoint/2010/main" val="52618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500"/>
                                        <p:tgtEl>
                                          <p:spTgt spid="7">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1" end="1"/>
                                            </p:txEl>
                                          </p:spTgt>
                                        </p:tgtEl>
                                        <p:attrNameLst>
                                          <p:attrName>style.visibility</p:attrName>
                                        </p:attrNameLst>
                                      </p:cBhvr>
                                      <p:to>
                                        <p:strVal val="visible"/>
                                      </p:to>
                                    </p:set>
                                    <p:animEffect transition="in" filter="fade">
                                      <p:cBhvr>
                                        <p:cTn id="30" dur="500"/>
                                        <p:tgtEl>
                                          <p:spTgt spid="7">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animEffect transition="in" filter="fade">
                                      <p:cBhvr>
                                        <p:cTn id="35" dur="500"/>
                                        <p:tgtEl>
                                          <p:spTgt spid="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3" end="3"/>
                                            </p:txEl>
                                          </p:spTgt>
                                        </p:tgtEl>
                                        <p:attrNameLst>
                                          <p:attrName>style.visibility</p:attrName>
                                        </p:attrNameLst>
                                      </p:cBhvr>
                                      <p:to>
                                        <p:strVal val="visible"/>
                                      </p:to>
                                    </p:set>
                                    <p:animEffect transition="in" filter="fade">
                                      <p:cBhvr>
                                        <p:cTn id="40" dur="500"/>
                                        <p:tgtEl>
                                          <p:spTgt spid="7">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xEl>
                                              <p:pRg st="4" end="4"/>
                                            </p:txEl>
                                          </p:spTgt>
                                        </p:tgtEl>
                                        <p:attrNameLst>
                                          <p:attrName>style.visibility</p:attrName>
                                        </p:attrNameLst>
                                      </p:cBhvr>
                                      <p:to>
                                        <p:strVal val="visible"/>
                                      </p:to>
                                    </p:set>
                                    <p:animEffect transition="in" filter="fade">
                                      <p:cBhvr>
                                        <p:cTn id="45"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B0D1E4-6167-D500-ACF0-1A258A44A9CF}"/>
              </a:ext>
            </a:extLst>
          </p:cNvPr>
          <p:cNvSpPr>
            <a:spLocks noGrp="1"/>
          </p:cNvSpPr>
          <p:nvPr>
            <p:ph type="title"/>
          </p:nvPr>
        </p:nvSpPr>
        <p:spPr>
          <a:xfrm>
            <a:off x="838200" y="365125"/>
            <a:ext cx="10515600" cy="1325563"/>
          </a:xfrm>
        </p:spPr>
        <p:txBody>
          <a:bodyPr>
            <a:normAutofit/>
          </a:bodyPr>
          <a:lstStyle/>
          <a:p>
            <a:r>
              <a:rPr lang="en-US" dirty="0"/>
              <a:t>6. Take Action </a:t>
            </a:r>
            <a:endParaRPr lang="en-GB"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43312D8-7C01-EDB3-C797-6F4505C492D9}"/>
              </a:ext>
            </a:extLst>
          </p:cNvPr>
          <p:cNvSpPr>
            <a:spLocks noGrp="1"/>
          </p:cNvSpPr>
          <p:nvPr>
            <p:ph idx="1"/>
          </p:nvPr>
        </p:nvSpPr>
        <p:spPr>
          <a:xfrm>
            <a:off x="838200" y="1825625"/>
            <a:ext cx="10515600" cy="4351338"/>
          </a:xfrm>
        </p:spPr>
        <p:txBody>
          <a:bodyPr>
            <a:normAutofit/>
          </a:bodyPr>
          <a:lstStyle/>
          <a:p>
            <a:r>
              <a:rPr lang="en-US" dirty="0"/>
              <a:t>We can launch a test service in Islamabad only. </a:t>
            </a:r>
          </a:p>
          <a:p>
            <a:r>
              <a:rPr lang="en-US" dirty="0"/>
              <a:t>We will only have 10 taxis to start with. </a:t>
            </a:r>
          </a:p>
          <a:p>
            <a:r>
              <a:rPr lang="en-US" dirty="0"/>
              <a:t>We will have issues of finding women drivers. </a:t>
            </a:r>
          </a:p>
          <a:p>
            <a:pPr lvl="1"/>
            <a:r>
              <a:rPr lang="en-US" dirty="0"/>
              <a:t>Not many women drive. </a:t>
            </a:r>
          </a:p>
          <a:p>
            <a:pPr lvl="1"/>
            <a:r>
              <a:rPr lang="en-US" dirty="0"/>
              <a:t>Do we make contracts with driving schools?</a:t>
            </a:r>
          </a:p>
          <a:p>
            <a:r>
              <a:rPr lang="en-US" dirty="0"/>
              <a:t>We must make sure of safety.</a:t>
            </a:r>
          </a:p>
          <a:p>
            <a:pPr lvl="1"/>
            <a:r>
              <a:rPr lang="en-US" dirty="0"/>
              <a:t>How? Document verification?</a:t>
            </a:r>
          </a:p>
          <a:p>
            <a:r>
              <a:rPr lang="en-US" dirty="0"/>
              <a:t>App would be too expensive. </a:t>
            </a:r>
          </a:p>
          <a:p>
            <a:pPr lvl="1"/>
            <a:r>
              <a:rPr lang="en-US" dirty="0"/>
              <a:t>WhatsApp group? </a:t>
            </a:r>
            <a:endParaRPr lang="en-GB" dirty="0"/>
          </a:p>
        </p:txBody>
      </p:sp>
    </p:spTree>
    <p:extLst>
      <p:ext uri="{BB962C8B-B14F-4D97-AF65-F5344CB8AC3E}">
        <p14:creationId xmlns:p14="http://schemas.microsoft.com/office/powerpoint/2010/main" val="105748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6D330-5CC7-220B-9D45-1A285FB1907B}"/>
              </a:ext>
            </a:extLst>
          </p:cNvPr>
          <p:cNvSpPr>
            <a:spLocks noGrp="1"/>
          </p:cNvSpPr>
          <p:nvPr>
            <p:ph type="title"/>
          </p:nvPr>
        </p:nvSpPr>
        <p:spPr/>
        <p:txBody>
          <a:bodyPr/>
          <a:lstStyle/>
          <a:p>
            <a:r>
              <a:rPr lang="en-US" dirty="0"/>
              <a:t>Conduct a Short Marketing Research Activity </a:t>
            </a:r>
            <a:endParaRPr lang="en-GB" dirty="0"/>
          </a:p>
        </p:txBody>
      </p:sp>
      <p:sp>
        <p:nvSpPr>
          <p:cNvPr id="5" name="Text Placeholder 4">
            <a:extLst>
              <a:ext uri="{FF2B5EF4-FFF2-40B4-BE49-F238E27FC236}">
                <a16:creationId xmlns:a16="http://schemas.microsoft.com/office/drawing/2014/main" id="{4C8F3BCF-55D0-2B6D-D3F9-3522EE270744}"/>
              </a:ext>
            </a:extLst>
          </p:cNvPr>
          <p:cNvSpPr>
            <a:spLocks noGrp="1"/>
          </p:cNvSpPr>
          <p:nvPr>
            <p:ph type="body" idx="1"/>
          </p:nvPr>
        </p:nvSpPr>
        <p:spPr/>
        <p:txBody>
          <a:bodyPr/>
          <a:lstStyle/>
          <a:p>
            <a:r>
              <a:rPr lang="en-US" dirty="0"/>
              <a:t>Within Class </a:t>
            </a:r>
            <a:endParaRPr lang="en-GB" dirty="0"/>
          </a:p>
        </p:txBody>
      </p:sp>
    </p:spTree>
    <p:extLst>
      <p:ext uri="{BB962C8B-B14F-4D97-AF65-F5344CB8AC3E}">
        <p14:creationId xmlns:p14="http://schemas.microsoft.com/office/powerpoint/2010/main" val="2379902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9EEE-B438-9752-7040-888998B79666}"/>
              </a:ext>
            </a:extLst>
          </p:cNvPr>
          <p:cNvSpPr>
            <a:spLocks noGrp="1"/>
          </p:cNvSpPr>
          <p:nvPr>
            <p:ph type="title"/>
          </p:nvPr>
        </p:nvSpPr>
        <p:spPr/>
        <p:txBody>
          <a:bodyPr/>
          <a:lstStyle/>
          <a:p>
            <a:r>
              <a:rPr lang="en-US" dirty="0"/>
              <a:t>Next Week: Discussion of Assignments – One Final Idea </a:t>
            </a:r>
            <a:endParaRPr lang="en-GB" dirty="0"/>
          </a:p>
        </p:txBody>
      </p:sp>
      <p:sp>
        <p:nvSpPr>
          <p:cNvPr id="3" name="Text Placeholder 2">
            <a:extLst>
              <a:ext uri="{FF2B5EF4-FFF2-40B4-BE49-F238E27FC236}">
                <a16:creationId xmlns:a16="http://schemas.microsoft.com/office/drawing/2014/main" id="{7832090C-6B02-D52F-B035-A8D99D666563}"/>
              </a:ext>
            </a:extLst>
          </p:cNvPr>
          <p:cNvSpPr>
            <a:spLocks noGrp="1"/>
          </p:cNvSpPr>
          <p:nvPr>
            <p:ph type="body" idx="1"/>
          </p:nvPr>
        </p:nvSpPr>
        <p:spPr/>
        <p:txBody>
          <a:bodyPr/>
          <a:lstStyle/>
          <a:p>
            <a:r>
              <a:rPr lang="en-US" dirty="0"/>
              <a:t>Quiz 3 </a:t>
            </a:r>
            <a:endParaRPr lang="en-GB" dirty="0"/>
          </a:p>
        </p:txBody>
      </p:sp>
    </p:spTree>
    <p:extLst>
      <p:ext uri="{BB962C8B-B14F-4D97-AF65-F5344CB8AC3E}">
        <p14:creationId xmlns:p14="http://schemas.microsoft.com/office/powerpoint/2010/main" val="66524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A798-D975-2076-FAB8-D03E51FA3B07}"/>
              </a:ext>
            </a:extLst>
          </p:cNvPr>
          <p:cNvSpPr>
            <a:spLocks noGrp="1"/>
          </p:cNvSpPr>
          <p:nvPr>
            <p:ph type="title"/>
          </p:nvPr>
        </p:nvSpPr>
        <p:spPr>
          <a:xfrm>
            <a:off x="838201" y="221389"/>
            <a:ext cx="7237287" cy="1807305"/>
          </a:xfrm>
        </p:spPr>
        <p:txBody>
          <a:bodyPr>
            <a:normAutofit/>
          </a:bodyPr>
          <a:lstStyle/>
          <a:p>
            <a:r>
              <a:rPr lang="en-US" sz="4100" dirty="0"/>
              <a:t>Brand Identity: Branding Your Product/ Service </a:t>
            </a:r>
            <a:endParaRPr lang="en-GB" sz="4100" dirty="0"/>
          </a:p>
        </p:txBody>
      </p:sp>
      <p:sp>
        <p:nvSpPr>
          <p:cNvPr id="3" name="Content Placeholder 2">
            <a:extLst>
              <a:ext uri="{FF2B5EF4-FFF2-40B4-BE49-F238E27FC236}">
                <a16:creationId xmlns:a16="http://schemas.microsoft.com/office/drawing/2014/main" id="{FAD314B1-E528-2E6C-AD7A-F463E5C4E87F}"/>
              </a:ext>
            </a:extLst>
          </p:cNvPr>
          <p:cNvSpPr>
            <a:spLocks noGrp="1"/>
          </p:cNvSpPr>
          <p:nvPr>
            <p:ph idx="1"/>
          </p:nvPr>
        </p:nvSpPr>
        <p:spPr>
          <a:xfrm>
            <a:off x="835153" y="1833383"/>
            <a:ext cx="6076308" cy="3843666"/>
          </a:xfrm>
        </p:spPr>
        <p:txBody>
          <a:bodyPr>
            <a:noAutofit/>
          </a:bodyPr>
          <a:lstStyle/>
          <a:p>
            <a:r>
              <a:rPr lang="en-GB" sz="2400" b="1" dirty="0"/>
              <a:t>Choose your business name</a:t>
            </a:r>
          </a:p>
          <a:p>
            <a:pPr lvl="1"/>
            <a:r>
              <a:rPr lang="en-GB" dirty="0"/>
              <a:t>Simple, easy to remember, relatable </a:t>
            </a:r>
          </a:p>
          <a:p>
            <a:r>
              <a:rPr lang="en-GB" sz="2400" b="1" dirty="0"/>
              <a:t>Write your slogan</a:t>
            </a:r>
          </a:p>
          <a:p>
            <a:pPr lvl="1"/>
            <a:r>
              <a:rPr lang="en-GB" dirty="0"/>
              <a:t>Define / explain the value you are delivering </a:t>
            </a:r>
          </a:p>
          <a:p>
            <a:r>
              <a:rPr lang="en-GB" sz="2400" b="1" dirty="0"/>
              <a:t>Choose the look of your brand (colours and font)</a:t>
            </a:r>
          </a:p>
          <a:p>
            <a:pPr lvl="1"/>
            <a:r>
              <a:rPr lang="en-GB" dirty="0"/>
              <a:t>Relate with your audience + Represent you </a:t>
            </a:r>
          </a:p>
          <a:p>
            <a:r>
              <a:rPr lang="en-GB" sz="2400" b="1" dirty="0"/>
              <a:t>Design your brand logo</a:t>
            </a:r>
          </a:p>
          <a:p>
            <a:pPr lvl="1"/>
            <a:r>
              <a:rPr lang="en-GB" dirty="0"/>
              <a:t>Creative and memorable </a:t>
            </a:r>
          </a:p>
          <a:p>
            <a:r>
              <a:rPr lang="en-GB" sz="2400" b="1" dirty="0"/>
              <a:t>Apply your branding across your business.</a:t>
            </a:r>
          </a:p>
        </p:txBody>
      </p:sp>
      <p:pic>
        <p:nvPicPr>
          <p:cNvPr id="5" name="Picture 4">
            <a:extLst>
              <a:ext uri="{FF2B5EF4-FFF2-40B4-BE49-F238E27FC236}">
                <a16:creationId xmlns:a16="http://schemas.microsoft.com/office/drawing/2014/main" id="{57A8216C-6243-FFB8-874E-39390488E0CF}"/>
              </a:ext>
            </a:extLst>
          </p:cNvPr>
          <p:cNvPicPr>
            <a:picLocks noChangeAspect="1"/>
          </p:cNvPicPr>
          <p:nvPr/>
        </p:nvPicPr>
        <p:blipFill rotWithShape="1">
          <a:blip r:embed="rId3"/>
          <a:srcRect l="19069" r="23111"/>
          <a:stretch/>
        </p:blipFill>
        <p:spPr>
          <a:xfrm>
            <a:off x="7520683" y="10"/>
            <a:ext cx="4671317"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36960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rf Excel Holi 2020 | #RangAchheHain - YouTube">
            <a:extLst>
              <a:ext uri="{FF2B5EF4-FFF2-40B4-BE49-F238E27FC236}">
                <a16:creationId xmlns:a16="http://schemas.microsoft.com/office/drawing/2014/main" id="{3B43EB79-8E60-45C0-72A4-9EED300E51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39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fone salutes the spirit of the Pakistani citizens on 70th Independence Day  - NetMag Pakistan">
            <a:extLst>
              <a:ext uri="{FF2B5EF4-FFF2-40B4-BE49-F238E27FC236}">
                <a16:creationId xmlns:a16="http://schemas.microsoft.com/office/drawing/2014/main" id="{772FD583-8824-805B-6891-C95AACE7A8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169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lda's 'Maamta' story is out to bring back warm memories and we're here  for it - Culture - Images">
            <a:extLst>
              <a:ext uri="{FF2B5EF4-FFF2-40B4-BE49-F238E27FC236}">
                <a16:creationId xmlns:a16="http://schemas.microsoft.com/office/drawing/2014/main" id="{F25E5743-2263-029D-2821-A65E5032C6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10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iggly Boom Boom TVC 2016 Ft Shahid Afridi | Creative Ads - YouTube">
            <a:extLst>
              <a:ext uri="{FF2B5EF4-FFF2-40B4-BE49-F238E27FC236}">
                <a16:creationId xmlns:a16="http://schemas.microsoft.com/office/drawing/2014/main" id="{27FC0BB1-6D22-0985-AAEC-84A53D78BD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898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2468</TotalTime>
  <Words>1415</Words>
  <Application>Microsoft Office PowerPoint</Application>
  <PresentationFormat>Widescreen</PresentationFormat>
  <Paragraphs>248</Paragraphs>
  <Slides>43</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Introduction to Entrepreneurship </vt:lpstr>
      <vt:lpstr>Week 10: Marketing and Marketing Research  </vt:lpstr>
      <vt:lpstr>Marketing for Start ups </vt:lpstr>
      <vt:lpstr>Marketing Mix  </vt:lpstr>
      <vt:lpstr>Brand Identity: Branding Your Product/ Service </vt:lpstr>
      <vt:lpstr>PowerPoint Presentation</vt:lpstr>
      <vt:lpstr>PowerPoint Presentation</vt:lpstr>
      <vt:lpstr>PowerPoint Presentation</vt:lpstr>
      <vt:lpstr>PowerPoint Presentation</vt:lpstr>
      <vt:lpstr>PowerPoint Presentation</vt:lpstr>
      <vt:lpstr>Product  </vt:lpstr>
      <vt:lpstr>Website </vt:lpstr>
      <vt:lpstr>App Prototype </vt:lpstr>
      <vt:lpstr>Social Media </vt:lpstr>
      <vt:lpstr>Content marketing </vt:lpstr>
      <vt:lpstr>7% Presentations – 17th May, Friday </vt:lpstr>
      <vt:lpstr>8% Business Plan – 24th May, Friday. </vt:lpstr>
      <vt:lpstr>Marketing Research </vt:lpstr>
      <vt:lpstr>Marketing Research </vt:lpstr>
      <vt:lpstr>Marketing Research Process </vt:lpstr>
      <vt:lpstr>1. Defining the Problem / Opportunity  </vt:lpstr>
      <vt:lpstr>Define Problem / Opportunity </vt:lpstr>
      <vt:lpstr>How to Know the Problem Statement is Okay?</vt:lpstr>
      <vt:lpstr>Defining Problem / Opportunity : Example</vt:lpstr>
      <vt:lpstr>Defining Problem / Opportunity : Example</vt:lpstr>
      <vt:lpstr>2. Develop Research Plan </vt:lpstr>
      <vt:lpstr>PowerPoint Presentation</vt:lpstr>
      <vt:lpstr>3. Collect Data </vt:lpstr>
      <vt:lpstr>PowerPoint Presentation</vt:lpstr>
      <vt:lpstr>Example Questionnaire Questions </vt:lpstr>
      <vt:lpstr>Example Questionnaire Questions </vt:lpstr>
      <vt:lpstr>Example Questionnaire Questions </vt:lpstr>
      <vt:lpstr>Example Questionnaire Questions </vt:lpstr>
      <vt:lpstr>Example Questionnaire Questions </vt:lpstr>
      <vt:lpstr>Example Questionnaire Questions </vt:lpstr>
      <vt:lpstr>Example Questionnaire Questions </vt:lpstr>
      <vt:lpstr>Example Interview Questions </vt:lpstr>
      <vt:lpstr>4. Analyze Data </vt:lpstr>
      <vt:lpstr>5. Report Findings  </vt:lpstr>
      <vt:lpstr>5. Report Findings </vt:lpstr>
      <vt:lpstr>6. Take Action </vt:lpstr>
      <vt:lpstr>Conduct a Short Marketing Research Activity </vt:lpstr>
      <vt:lpstr>Next Week: Discussion of Assignments – One Final Idea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Entrepreneurship </dc:title>
  <dc:creator>Dr. Zunaira Saqib</dc:creator>
  <cp:lastModifiedBy>Dr.  ZUNAIRA SAQIB</cp:lastModifiedBy>
  <cp:revision>133</cp:revision>
  <dcterms:created xsi:type="dcterms:W3CDTF">2023-09-21T14:26:14Z</dcterms:created>
  <dcterms:modified xsi:type="dcterms:W3CDTF">2024-04-26T05:16:07Z</dcterms:modified>
</cp:coreProperties>
</file>